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7"/>
  </p:notesMasterIdLst>
  <p:sldIdLst>
    <p:sldId id="273" r:id="rId3"/>
    <p:sldId id="272" r:id="rId4"/>
    <p:sldId id="268" r:id="rId5"/>
    <p:sldId id="296" r:id="rId6"/>
    <p:sldId id="283" r:id="rId7"/>
    <p:sldId id="300" r:id="rId8"/>
    <p:sldId id="301" r:id="rId9"/>
    <p:sldId id="302" r:id="rId10"/>
    <p:sldId id="303" r:id="rId11"/>
    <p:sldId id="304" r:id="rId12"/>
    <p:sldId id="305" r:id="rId13"/>
    <p:sldId id="306" r:id="rId14"/>
    <p:sldId id="307" r:id="rId15"/>
    <p:sldId id="266" r:id="rId16"/>
    <p:sldId id="284" r:id="rId17"/>
    <p:sldId id="308" r:id="rId18"/>
    <p:sldId id="309" r:id="rId19"/>
    <p:sldId id="310" r:id="rId20"/>
    <p:sldId id="311" r:id="rId21"/>
    <p:sldId id="312" r:id="rId22"/>
    <p:sldId id="313" r:id="rId23"/>
    <p:sldId id="314" r:id="rId24"/>
    <p:sldId id="315" r:id="rId25"/>
    <p:sldId id="320" r:id="rId26"/>
    <p:sldId id="321" r:id="rId27"/>
    <p:sldId id="322" r:id="rId28"/>
    <p:sldId id="323" r:id="rId29"/>
    <p:sldId id="324" r:id="rId30"/>
    <p:sldId id="325" r:id="rId31"/>
    <p:sldId id="326" r:id="rId32"/>
    <p:sldId id="316" r:id="rId33"/>
    <p:sldId id="317" r:id="rId34"/>
    <p:sldId id="318" r:id="rId35"/>
    <p:sldId id="329" r:id="rId36"/>
    <p:sldId id="327" r:id="rId37"/>
    <p:sldId id="328" r:id="rId38"/>
    <p:sldId id="330" r:id="rId39"/>
    <p:sldId id="331" r:id="rId40"/>
    <p:sldId id="332" r:id="rId41"/>
    <p:sldId id="333" r:id="rId42"/>
    <p:sldId id="334" r:id="rId43"/>
    <p:sldId id="335" r:id="rId44"/>
    <p:sldId id="337" r:id="rId45"/>
    <p:sldId id="338" r:id="rId46"/>
    <p:sldId id="339" r:id="rId47"/>
    <p:sldId id="340" r:id="rId48"/>
    <p:sldId id="341" r:id="rId49"/>
    <p:sldId id="342" r:id="rId50"/>
    <p:sldId id="343" r:id="rId51"/>
    <p:sldId id="344" r:id="rId52"/>
    <p:sldId id="276" r:id="rId53"/>
    <p:sldId id="345" r:id="rId54"/>
    <p:sldId id="346" r:id="rId55"/>
    <p:sldId id="277"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AE0"/>
    <a:srgbClr val="B4C2EE"/>
    <a:srgbClr val="A9A4D6"/>
    <a:srgbClr val="9148C8"/>
    <a:srgbClr val="9DC3E6"/>
    <a:srgbClr val="03155D"/>
    <a:srgbClr val="D3DDF5"/>
    <a:srgbClr val="849AE4"/>
    <a:srgbClr val="BF8BF3"/>
    <a:srgbClr val="CD89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2" autoAdjust="0"/>
    <p:restoredTop sz="86658" autoAdjust="0"/>
  </p:normalViewPr>
  <p:slideViewPr>
    <p:cSldViewPr snapToGrid="0">
      <p:cViewPr varScale="1">
        <p:scale>
          <a:sx n="70" d="100"/>
          <a:sy n="70" d="100"/>
        </p:scale>
        <p:origin x="982" y="69"/>
      </p:cViewPr>
      <p:guideLst>
        <p:guide orient="horz" pos="2137"/>
        <p:guide pos="3840"/>
      </p:guideLst>
    </p:cSldViewPr>
  </p:slideViewPr>
  <p:notesTextViewPr>
    <p:cViewPr>
      <p:scale>
        <a:sx n="1" d="1"/>
        <a:sy n="1" d="1"/>
      </p:scale>
      <p:origin x="0" y="0"/>
    </p:cViewPr>
  </p:notesTextViewPr>
  <p:notesViewPr>
    <p:cSldViewPr snapToGrid="0">
      <p:cViewPr varScale="1">
        <p:scale>
          <a:sx n="83" d="100"/>
          <a:sy n="83" d="100"/>
        </p:scale>
        <p:origin x="22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EA3D7-0F7C-483A-B37B-ABD221FEA00E}" type="doc">
      <dgm:prSet loTypeId="urn:microsoft.com/office/officeart/2005/8/layout/hList7" loCatId="process" qsTypeId="urn:microsoft.com/office/officeart/2005/8/quickstyle/simple4" qsCatId="simple" csTypeId="urn:microsoft.com/office/officeart/2005/8/colors/colorful3" csCatId="colorful" phldr="1"/>
      <dgm:spPr/>
      <dgm:t>
        <a:bodyPr/>
        <a:lstStyle/>
        <a:p>
          <a:endParaRPr lang="zh-CN" altLang="en-US"/>
        </a:p>
      </dgm:t>
    </dgm:pt>
    <dgm:pt modelId="{86B436A2-5C77-4A63-B499-335A677823CB}">
      <dgm:prSet phldrT="[文本]" custT="1"/>
      <dgm:spPr/>
      <dgm:t>
        <a:bodyPr/>
        <a:lstStyle/>
        <a:p>
          <a:r>
            <a:rPr lang="zh-CN" altLang="en-US" sz="2400" dirty="0"/>
            <a:t>分析要爬取网站的情况</a:t>
          </a:r>
        </a:p>
      </dgm:t>
    </dgm:pt>
    <dgm:pt modelId="{1CC013D0-44AF-4AEA-A037-1CDDB1C03CD6}" type="parTrans" cxnId="{E7197AD1-8554-4FBA-AF12-06769227DFAD}">
      <dgm:prSet/>
      <dgm:spPr/>
      <dgm:t>
        <a:bodyPr/>
        <a:lstStyle/>
        <a:p>
          <a:endParaRPr lang="zh-CN" altLang="en-US"/>
        </a:p>
      </dgm:t>
    </dgm:pt>
    <dgm:pt modelId="{C4EE47E6-A691-49D4-BE6A-463D149BA480}" type="sibTrans" cxnId="{E7197AD1-8554-4FBA-AF12-06769227DFAD}">
      <dgm:prSet/>
      <dgm:spPr/>
      <dgm:t>
        <a:bodyPr/>
        <a:lstStyle/>
        <a:p>
          <a:endParaRPr lang="zh-CN" altLang="en-US"/>
        </a:p>
      </dgm:t>
    </dgm:pt>
    <dgm:pt modelId="{BEC87D1D-3E38-464C-B589-FCDC49EC9EF7}">
      <dgm:prSet phldrT="[文本]" custT="1"/>
      <dgm:spPr/>
      <dgm:t>
        <a:bodyPr/>
        <a:lstStyle/>
        <a:p>
          <a:r>
            <a:rPr lang="zh-CN" altLang="en-US" sz="1800" dirty="0"/>
            <a:t>链接跳转</a:t>
          </a:r>
        </a:p>
      </dgm:t>
    </dgm:pt>
    <dgm:pt modelId="{FAF6D963-FEF5-4A27-BF4F-958962D2AA13}" type="parTrans" cxnId="{4A42C3FF-7D6D-49CD-91E6-1408717C5387}">
      <dgm:prSet/>
      <dgm:spPr/>
      <dgm:t>
        <a:bodyPr/>
        <a:lstStyle/>
        <a:p>
          <a:endParaRPr lang="zh-CN" altLang="en-US"/>
        </a:p>
      </dgm:t>
    </dgm:pt>
    <dgm:pt modelId="{209EFECF-47A1-43B7-9D27-4B923E469708}" type="sibTrans" cxnId="{4A42C3FF-7D6D-49CD-91E6-1408717C5387}">
      <dgm:prSet/>
      <dgm:spPr/>
      <dgm:t>
        <a:bodyPr/>
        <a:lstStyle/>
        <a:p>
          <a:endParaRPr lang="zh-CN" altLang="en-US"/>
        </a:p>
      </dgm:t>
    </dgm:pt>
    <dgm:pt modelId="{7AD56F2B-14F7-4901-A540-4786A70F6209}">
      <dgm:prSet phldrT="[文本]" custT="1"/>
      <dgm:spPr/>
      <dgm:t>
        <a:bodyPr/>
        <a:lstStyle/>
        <a:p>
          <a:r>
            <a:rPr lang="zh-CN" altLang="en-US" sz="2400" dirty="0"/>
            <a:t>编写爬虫程序</a:t>
          </a:r>
        </a:p>
      </dgm:t>
    </dgm:pt>
    <dgm:pt modelId="{2E31D362-2B6A-43EA-AA3E-B18A9A52B717}" type="parTrans" cxnId="{052C53FB-F0BA-41DC-AF17-4CDBB9A12F14}">
      <dgm:prSet/>
      <dgm:spPr/>
      <dgm:t>
        <a:bodyPr/>
        <a:lstStyle/>
        <a:p>
          <a:endParaRPr lang="zh-CN" altLang="en-US"/>
        </a:p>
      </dgm:t>
    </dgm:pt>
    <dgm:pt modelId="{B9720727-1B59-416E-B99D-EFBFAF5A890F}" type="sibTrans" cxnId="{052C53FB-F0BA-41DC-AF17-4CDBB9A12F14}">
      <dgm:prSet/>
      <dgm:spPr/>
      <dgm:t>
        <a:bodyPr/>
        <a:lstStyle/>
        <a:p>
          <a:endParaRPr lang="zh-CN" altLang="en-US"/>
        </a:p>
      </dgm:t>
    </dgm:pt>
    <dgm:pt modelId="{61F18A80-0710-4361-B466-96792FE90947}">
      <dgm:prSet phldrT="[文本]" custT="1"/>
      <dgm:spPr/>
      <dgm:t>
        <a:bodyPr/>
        <a:lstStyle/>
        <a:p>
          <a:r>
            <a:rPr lang="zh-CN" altLang="en-US" sz="1800" dirty="0"/>
            <a:t>使用爬虫框架</a:t>
          </a:r>
        </a:p>
      </dgm:t>
    </dgm:pt>
    <dgm:pt modelId="{F8C4F11C-11AC-4159-9B86-A14723356A51}" type="parTrans" cxnId="{0B256EAD-8911-40F1-AA7E-0F0F3CDB7C62}">
      <dgm:prSet/>
      <dgm:spPr/>
      <dgm:t>
        <a:bodyPr/>
        <a:lstStyle/>
        <a:p>
          <a:endParaRPr lang="zh-CN" altLang="en-US"/>
        </a:p>
      </dgm:t>
    </dgm:pt>
    <dgm:pt modelId="{BF8DB3E7-F2C7-45B8-97C7-196A5B204A92}" type="sibTrans" cxnId="{0B256EAD-8911-40F1-AA7E-0F0F3CDB7C62}">
      <dgm:prSet/>
      <dgm:spPr/>
      <dgm:t>
        <a:bodyPr/>
        <a:lstStyle/>
        <a:p>
          <a:endParaRPr lang="zh-CN" altLang="en-US"/>
        </a:p>
      </dgm:t>
    </dgm:pt>
    <dgm:pt modelId="{AF2032A1-9AF3-42EA-B097-B1A3EDB3F4A2}">
      <dgm:prSet phldrT="[文本]" custT="1"/>
      <dgm:spPr/>
      <dgm:t>
        <a:bodyPr/>
        <a:lstStyle/>
        <a:p>
          <a:r>
            <a:rPr lang="zh-CN" altLang="en-US" sz="1800" dirty="0"/>
            <a:t>不使用爬虫框架</a:t>
          </a:r>
        </a:p>
      </dgm:t>
    </dgm:pt>
    <dgm:pt modelId="{57AD4E2A-E264-405D-9EC6-F13AB833F8A3}" type="parTrans" cxnId="{4B939DFC-10EB-4EDE-86CF-6E10DF516875}">
      <dgm:prSet/>
      <dgm:spPr/>
      <dgm:t>
        <a:bodyPr/>
        <a:lstStyle/>
        <a:p>
          <a:endParaRPr lang="zh-CN" altLang="en-US"/>
        </a:p>
      </dgm:t>
    </dgm:pt>
    <dgm:pt modelId="{13343EC1-79BC-46E9-849F-90B04EBBBC8F}" type="sibTrans" cxnId="{4B939DFC-10EB-4EDE-86CF-6E10DF516875}">
      <dgm:prSet/>
      <dgm:spPr/>
      <dgm:t>
        <a:bodyPr/>
        <a:lstStyle/>
        <a:p>
          <a:endParaRPr lang="zh-CN" altLang="en-US"/>
        </a:p>
      </dgm:t>
    </dgm:pt>
    <dgm:pt modelId="{7BA80F9F-DBFB-46C3-A575-4E4983A799B5}">
      <dgm:prSet phldrT="[文本]" custT="1"/>
      <dgm:spPr/>
      <dgm:t>
        <a:bodyPr/>
        <a:lstStyle/>
        <a:p>
          <a:r>
            <a:rPr lang="zh-CN" altLang="en-US" sz="2400" dirty="0"/>
            <a:t>数据存储</a:t>
          </a:r>
        </a:p>
      </dgm:t>
    </dgm:pt>
    <dgm:pt modelId="{4F55F2ED-E69B-4961-B377-E53EB18A2AD9}" type="parTrans" cxnId="{91FD115D-2D98-4251-92E7-6BE1ADC836F2}">
      <dgm:prSet/>
      <dgm:spPr/>
      <dgm:t>
        <a:bodyPr/>
        <a:lstStyle/>
        <a:p>
          <a:endParaRPr lang="zh-CN" altLang="en-US"/>
        </a:p>
      </dgm:t>
    </dgm:pt>
    <dgm:pt modelId="{A8685EE3-5153-4DD7-8C9B-1A5911EB21F8}" type="sibTrans" cxnId="{91FD115D-2D98-4251-92E7-6BE1ADC836F2}">
      <dgm:prSet/>
      <dgm:spPr/>
      <dgm:t>
        <a:bodyPr/>
        <a:lstStyle/>
        <a:p>
          <a:endParaRPr lang="zh-CN" altLang="en-US"/>
        </a:p>
      </dgm:t>
    </dgm:pt>
    <dgm:pt modelId="{771AA6F9-E6AF-4E0F-88AF-F18019D2C69D}">
      <dgm:prSet phldrT="[文本]" custT="1"/>
      <dgm:spPr/>
      <dgm:t>
        <a:bodyPr/>
        <a:lstStyle/>
        <a:p>
          <a:r>
            <a:rPr lang="zh-CN" altLang="en-US" sz="1800" dirty="0"/>
            <a:t>存储到文件</a:t>
          </a:r>
        </a:p>
      </dgm:t>
    </dgm:pt>
    <dgm:pt modelId="{C2E15B59-4373-4066-B360-2D6F1758898B}" type="parTrans" cxnId="{0EEA3A6E-86F6-4523-996C-4756F857B284}">
      <dgm:prSet/>
      <dgm:spPr/>
      <dgm:t>
        <a:bodyPr/>
        <a:lstStyle/>
        <a:p>
          <a:endParaRPr lang="zh-CN" altLang="en-US"/>
        </a:p>
      </dgm:t>
    </dgm:pt>
    <dgm:pt modelId="{80E78465-42B8-47E2-8379-0AAC1A566A96}" type="sibTrans" cxnId="{0EEA3A6E-86F6-4523-996C-4756F857B284}">
      <dgm:prSet/>
      <dgm:spPr/>
      <dgm:t>
        <a:bodyPr/>
        <a:lstStyle/>
        <a:p>
          <a:endParaRPr lang="zh-CN" altLang="en-US"/>
        </a:p>
      </dgm:t>
    </dgm:pt>
    <dgm:pt modelId="{4424F85B-CCD8-4D41-A129-41EE475A523E}">
      <dgm:prSet phldrT="[文本]" custT="1"/>
      <dgm:spPr/>
      <dgm:t>
        <a:bodyPr/>
        <a:lstStyle/>
        <a:p>
          <a:r>
            <a:rPr lang="zh-CN" altLang="en-US" sz="1800" dirty="0"/>
            <a:t>网页代码结构</a:t>
          </a:r>
        </a:p>
      </dgm:t>
    </dgm:pt>
    <dgm:pt modelId="{B7D36376-895E-4C20-8B66-909920B603E6}" type="parTrans" cxnId="{152D8DA3-D848-465C-B1CC-8953D8988AA8}">
      <dgm:prSet/>
      <dgm:spPr/>
      <dgm:t>
        <a:bodyPr/>
        <a:lstStyle/>
        <a:p>
          <a:endParaRPr lang="zh-CN" altLang="en-US"/>
        </a:p>
      </dgm:t>
    </dgm:pt>
    <dgm:pt modelId="{02B8BB06-4686-4E09-8C8B-F1290EC6198E}" type="sibTrans" cxnId="{152D8DA3-D848-465C-B1CC-8953D8988AA8}">
      <dgm:prSet/>
      <dgm:spPr/>
      <dgm:t>
        <a:bodyPr/>
        <a:lstStyle/>
        <a:p>
          <a:endParaRPr lang="zh-CN" altLang="en-US"/>
        </a:p>
      </dgm:t>
    </dgm:pt>
    <dgm:pt modelId="{5A57A77C-88F3-4863-968A-585C87AED707}">
      <dgm:prSet phldrT="[文本]" custT="1"/>
      <dgm:spPr/>
      <dgm:t>
        <a:bodyPr/>
        <a:lstStyle/>
        <a:p>
          <a:r>
            <a:rPr lang="zh-CN" altLang="en-US" sz="1800" dirty="0"/>
            <a:t>存储到数据库</a:t>
          </a:r>
        </a:p>
      </dgm:t>
    </dgm:pt>
    <dgm:pt modelId="{A7163DFC-5D17-4E6A-8CE8-2DCC067069DD}" type="parTrans" cxnId="{5BB83E32-8DF8-497A-8F66-69B73832AB2E}">
      <dgm:prSet/>
      <dgm:spPr/>
      <dgm:t>
        <a:bodyPr/>
        <a:lstStyle/>
        <a:p>
          <a:endParaRPr lang="zh-CN" altLang="en-US"/>
        </a:p>
      </dgm:t>
    </dgm:pt>
    <dgm:pt modelId="{72A5241C-0140-49E5-BDC9-0CCDFDFC0232}" type="sibTrans" cxnId="{5BB83E32-8DF8-497A-8F66-69B73832AB2E}">
      <dgm:prSet/>
      <dgm:spPr/>
      <dgm:t>
        <a:bodyPr/>
        <a:lstStyle/>
        <a:p>
          <a:endParaRPr lang="zh-CN" altLang="en-US"/>
        </a:p>
      </dgm:t>
    </dgm:pt>
    <dgm:pt modelId="{3D7F78B7-0508-46A1-8D51-8DED889B4BCC}">
      <dgm:prSet phldrT="[文本]" custT="1"/>
      <dgm:spPr/>
      <dgm:t>
        <a:bodyPr/>
        <a:lstStyle/>
        <a:p>
          <a:r>
            <a:rPr lang="zh-CN" altLang="en-US" sz="2400" dirty="0"/>
            <a:t>数据分析</a:t>
          </a:r>
          <a:endParaRPr lang="zh-CN" altLang="en-US" sz="2000" dirty="0"/>
        </a:p>
      </dgm:t>
    </dgm:pt>
    <dgm:pt modelId="{A1529270-F10E-465A-992D-D5197589BF4C}" type="parTrans" cxnId="{541CDF5C-9797-4118-9C34-60911C060011}">
      <dgm:prSet/>
      <dgm:spPr/>
      <dgm:t>
        <a:bodyPr/>
        <a:lstStyle/>
        <a:p>
          <a:endParaRPr lang="zh-CN" altLang="en-US"/>
        </a:p>
      </dgm:t>
    </dgm:pt>
    <dgm:pt modelId="{7AB60538-7399-420E-8D45-C68E8EED6696}" type="sibTrans" cxnId="{541CDF5C-9797-4118-9C34-60911C060011}">
      <dgm:prSet/>
      <dgm:spPr/>
      <dgm:t>
        <a:bodyPr/>
        <a:lstStyle/>
        <a:p>
          <a:endParaRPr lang="zh-CN" altLang="en-US"/>
        </a:p>
      </dgm:t>
    </dgm:pt>
    <dgm:pt modelId="{A1C3DA9D-AEC8-4101-AC0C-CA01DFC2068E}">
      <dgm:prSet phldrT="[文本]" custT="1"/>
      <dgm:spPr/>
      <dgm:t>
        <a:bodyPr/>
        <a:lstStyle/>
        <a:p>
          <a:r>
            <a:rPr lang="zh-CN" altLang="en-US" sz="1800" dirty="0"/>
            <a:t>数据挖掘</a:t>
          </a:r>
        </a:p>
      </dgm:t>
    </dgm:pt>
    <dgm:pt modelId="{94CE7C68-078C-43B4-89A1-B81F7865399A}" type="parTrans" cxnId="{9E1BDD45-71C0-49D8-9E25-50E7E6E212B3}">
      <dgm:prSet/>
      <dgm:spPr/>
      <dgm:t>
        <a:bodyPr/>
        <a:lstStyle/>
        <a:p>
          <a:endParaRPr lang="zh-CN" altLang="en-US"/>
        </a:p>
      </dgm:t>
    </dgm:pt>
    <dgm:pt modelId="{88202C77-3EB7-4FFA-A564-7C74742160BE}" type="sibTrans" cxnId="{9E1BDD45-71C0-49D8-9E25-50E7E6E212B3}">
      <dgm:prSet/>
      <dgm:spPr/>
      <dgm:t>
        <a:bodyPr/>
        <a:lstStyle/>
        <a:p>
          <a:endParaRPr lang="zh-CN" altLang="en-US"/>
        </a:p>
      </dgm:t>
    </dgm:pt>
    <dgm:pt modelId="{CE36DE57-6631-4AA5-90DC-3AFC54B592A1}">
      <dgm:prSet phldrT="[文本]" custT="1"/>
      <dgm:spPr/>
      <dgm:t>
        <a:bodyPr/>
        <a:lstStyle/>
        <a:p>
          <a:r>
            <a:rPr lang="zh-CN" altLang="en-US" sz="1800" dirty="0"/>
            <a:t>数据聚合</a:t>
          </a:r>
        </a:p>
      </dgm:t>
    </dgm:pt>
    <dgm:pt modelId="{6F1674F6-3EC3-4C07-8F8F-F3B5FFADE9BD}" type="parTrans" cxnId="{5E9B4859-7BCF-4C75-BB07-C5B6D76ADE9A}">
      <dgm:prSet/>
      <dgm:spPr/>
      <dgm:t>
        <a:bodyPr/>
        <a:lstStyle/>
        <a:p>
          <a:endParaRPr lang="zh-CN" altLang="en-US"/>
        </a:p>
      </dgm:t>
    </dgm:pt>
    <dgm:pt modelId="{F14D9A2B-6589-4F17-BC58-6D2A87D69769}" type="sibTrans" cxnId="{5E9B4859-7BCF-4C75-BB07-C5B6D76ADE9A}">
      <dgm:prSet/>
      <dgm:spPr/>
      <dgm:t>
        <a:bodyPr/>
        <a:lstStyle/>
        <a:p>
          <a:endParaRPr lang="zh-CN" altLang="en-US"/>
        </a:p>
      </dgm:t>
    </dgm:pt>
    <dgm:pt modelId="{010C9558-7871-4A41-83DC-7D8C9EB984E3}">
      <dgm:prSet phldrT="[文本]" custT="1"/>
      <dgm:spPr/>
      <dgm:t>
        <a:bodyPr/>
        <a:lstStyle/>
        <a:p>
          <a:r>
            <a:rPr lang="zh-CN" altLang="en-US" sz="1800" dirty="0"/>
            <a:t>预测</a:t>
          </a:r>
        </a:p>
      </dgm:t>
    </dgm:pt>
    <dgm:pt modelId="{AF9477EC-F811-4EF2-822A-B1A68468957D}" type="parTrans" cxnId="{D94E4FD8-76E8-44DB-8EE0-9A8F14B0A450}">
      <dgm:prSet/>
      <dgm:spPr/>
      <dgm:t>
        <a:bodyPr/>
        <a:lstStyle/>
        <a:p>
          <a:endParaRPr lang="zh-CN" altLang="en-US"/>
        </a:p>
      </dgm:t>
    </dgm:pt>
    <dgm:pt modelId="{18B92B9B-0044-42CD-9AF4-6FCAC3144655}" type="sibTrans" cxnId="{D94E4FD8-76E8-44DB-8EE0-9A8F14B0A450}">
      <dgm:prSet/>
      <dgm:spPr/>
      <dgm:t>
        <a:bodyPr/>
        <a:lstStyle/>
        <a:p>
          <a:endParaRPr lang="zh-CN" altLang="en-US"/>
        </a:p>
      </dgm:t>
    </dgm:pt>
    <dgm:pt modelId="{C819FD4F-1235-4C7D-938F-2C6C71FA5C46}">
      <dgm:prSet phldrT="[文本]" custT="1"/>
      <dgm:spPr/>
      <dgm:t>
        <a:bodyPr/>
        <a:lstStyle/>
        <a:p>
          <a:r>
            <a:rPr lang="zh-CN" altLang="en-US" sz="1800" dirty="0"/>
            <a:t>解析</a:t>
          </a:r>
          <a:r>
            <a:rPr lang="en-US" altLang="zh-CN" sz="1800" dirty="0"/>
            <a:t>HTML</a:t>
          </a:r>
          <a:r>
            <a:rPr lang="zh-CN" altLang="en-US" sz="1800" dirty="0"/>
            <a:t>网页</a:t>
          </a:r>
        </a:p>
      </dgm:t>
    </dgm:pt>
    <dgm:pt modelId="{88AA05F3-148A-4BFF-8D6C-775BECF7A973}" type="parTrans" cxnId="{A1497233-F0D2-4F25-9CC3-4BF0AD064CE4}">
      <dgm:prSet/>
      <dgm:spPr/>
      <dgm:t>
        <a:bodyPr/>
        <a:lstStyle/>
        <a:p>
          <a:endParaRPr lang="zh-CN" altLang="en-US"/>
        </a:p>
      </dgm:t>
    </dgm:pt>
    <dgm:pt modelId="{A02BF323-B086-4B47-9D52-37A31AA05A06}" type="sibTrans" cxnId="{A1497233-F0D2-4F25-9CC3-4BF0AD064CE4}">
      <dgm:prSet/>
      <dgm:spPr/>
      <dgm:t>
        <a:bodyPr/>
        <a:lstStyle/>
        <a:p>
          <a:endParaRPr lang="zh-CN" altLang="en-US"/>
        </a:p>
      </dgm:t>
    </dgm:pt>
    <dgm:pt modelId="{8486FA8F-D865-4F9C-89A6-0D495227E7C1}">
      <dgm:prSet phldrT="[文本]" custT="1"/>
      <dgm:spPr/>
      <dgm:t>
        <a:bodyPr/>
        <a:lstStyle/>
        <a:p>
          <a:endParaRPr lang="zh-CN" altLang="en-US" sz="1400" dirty="0"/>
        </a:p>
      </dgm:t>
    </dgm:pt>
    <dgm:pt modelId="{F8FEB192-25C3-4D26-97BA-462B8D536E4D}" type="parTrans" cxnId="{E13695BF-47BC-445C-9FDC-7365439B6FF0}">
      <dgm:prSet/>
      <dgm:spPr/>
      <dgm:t>
        <a:bodyPr/>
        <a:lstStyle/>
        <a:p>
          <a:endParaRPr lang="zh-CN" altLang="en-US"/>
        </a:p>
      </dgm:t>
    </dgm:pt>
    <dgm:pt modelId="{01DEC20C-C02F-4B53-948D-AC28BC42EB0A}" type="sibTrans" cxnId="{E13695BF-47BC-445C-9FDC-7365439B6FF0}">
      <dgm:prSet/>
      <dgm:spPr/>
      <dgm:t>
        <a:bodyPr/>
        <a:lstStyle/>
        <a:p>
          <a:endParaRPr lang="zh-CN" altLang="en-US"/>
        </a:p>
      </dgm:t>
    </dgm:pt>
    <dgm:pt modelId="{269BA974-02AD-4EBD-AF65-83A9F7ACFB35}">
      <dgm:prSet phldrT="[文本]" custT="1"/>
      <dgm:spPr/>
      <dgm:t>
        <a:bodyPr/>
        <a:lstStyle/>
        <a:p>
          <a:endParaRPr lang="zh-CN" altLang="en-US" sz="1400" dirty="0"/>
        </a:p>
      </dgm:t>
    </dgm:pt>
    <dgm:pt modelId="{3E6937D5-AB84-4CF1-B6E4-3119ABA30EAF}" type="parTrans" cxnId="{706E3083-ECB1-4226-AA82-D7A0A6C1AB40}">
      <dgm:prSet/>
      <dgm:spPr/>
      <dgm:t>
        <a:bodyPr/>
        <a:lstStyle/>
        <a:p>
          <a:endParaRPr lang="zh-CN" altLang="en-US"/>
        </a:p>
      </dgm:t>
    </dgm:pt>
    <dgm:pt modelId="{65842056-99D5-4B41-9A19-29BC997E7B8B}" type="sibTrans" cxnId="{706E3083-ECB1-4226-AA82-D7A0A6C1AB40}">
      <dgm:prSet/>
      <dgm:spPr/>
      <dgm:t>
        <a:bodyPr/>
        <a:lstStyle/>
        <a:p>
          <a:endParaRPr lang="zh-CN" altLang="en-US"/>
        </a:p>
      </dgm:t>
    </dgm:pt>
    <dgm:pt modelId="{8EF01874-3AAA-46D3-ADD5-57ED8ECA7976}">
      <dgm:prSet phldrT="[文本]" custT="1"/>
      <dgm:spPr/>
      <dgm:t>
        <a:bodyPr/>
        <a:lstStyle/>
        <a:p>
          <a:r>
            <a:rPr lang="zh-CN" altLang="en-US" sz="1800" dirty="0"/>
            <a:t>提取关键信息</a:t>
          </a:r>
        </a:p>
      </dgm:t>
    </dgm:pt>
    <dgm:pt modelId="{D49D9332-D274-42BB-A41D-0CDD01CB2EC2}" type="parTrans" cxnId="{56D6F791-7B59-4C20-810B-82DC96ACBC42}">
      <dgm:prSet/>
      <dgm:spPr/>
      <dgm:t>
        <a:bodyPr/>
        <a:lstStyle/>
        <a:p>
          <a:endParaRPr lang="zh-CN" altLang="en-US"/>
        </a:p>
      </dgm:t>
    </dgm:pt>
    <dgm:pt modelId="{58EF1AF1-D862-4F21-81B6-49A7E2A56B67}" type="sibTrans" cxnId="{56D6F791-7B59-4C20-810B-82DC96ACBC42}">
      <dgm:prSet/>
      <dgm:spPr/>
      <dgm:t>
        <a:bodyPr/>
        <a:lstStyle/>
        <a:p>
          <a:endParaRPr lang="zh-CN" altLang="en-US"/>
        </a:p>
      </dgm:t>
    </dgm:pt>
    <dgm:pt modelId="{F0EF44AC-98D0-4F4B-A96E-9DF8F9F6F5B0}">
      <dgm:prSet phldrT="[文本]" custT="1"/>
      <dgm:spPr/>
      <dgm:t>
        <a:bodyPr/>
        <a:lstStyle/>
        <a:p>
          <a:r>
            <a:rPr lang="en-US" altLang="zh-CN" sz="1800" dirty="0"/>
            <a:t>……</a:t>
          </a:r>
          <a:endParaRPr lang="zh-CN" altLang="en-US" sz="1800" dirty="0"/>
        </a:p>
      </dgm:t>
    </dgm:pt>
    <dgm:pt modelId="{39D4AB75-FDC9-4F19-A779-F96BF7CC4D68}" type="parTrans" cxnId="{C2080279-9363-42B4-9157-F83389E1F054}">
      <dgm:prSet/>
      <dgm:spPr/>
      <dgm:t>
        <a:bodyPr/>
        <a:lstStyle/>
        <a:p>
          <a:endParaRPr lang="zh-CN" altLang="en-US"/>
        </a:p>
      </dgm:t>
    </dgm:pt>
    <dgm:pt modelId="{A7C8D7CB-3D8C-44EA-B20A-F49DC424AF7C}" type="sibTrans" cxnId="{C2080279-9363-42B4-9157-F83389E1F054}">
      <dgm:prSet/>
      <dgm:spPr/>
      <dgm:t>
        <a:bodyPr/>
        <a:lstStyle/>
        <a:p>
          <a:endParaRPr lang="zh-CN" altLang="en-US"/>
        </a:p>
      </dgm:t>
    </dgm:pt>
    <dgm:pt modelId="{91697ADF-44C7-4C46-ADF5-02E4EAB85E5B}" type="pres">
      <dgm:prSet presAssocID="{36EEA3D7-0F7C-483A-B37B-ABD221FEA00E}" presName="Name0" presStyleCnt="0">
        <dgm:presLayoutVars>
          <dgm:dir/>
          <dgm:resizeHandles val="exact"/>
        </dgm:presLayoutVars>
      </dgm:prSet>
      <dgm:spPr/>
    </dgm:pt>
    <dgm:pt modelId="{35FA2E12-8D63-4B51-ADA3-77C5AB525DB6}" type="pres">
      <dgm:prSet presAssocID="{36EEA3D7-0F7C-483A-B37B-ABD221FEA00E}" presName="fgShape" presStyleLbl="fgShp" presStyleIdx="0" presStyleCnt="1" custLinFactNeighborX="349" custLinFactNeighborY="25370"/>
      <dgm:spPr/>
    </dgm:pt>
    <dgm:pt modelId="{A36EA857-84D3-4901-8EC0-396137A5DF64}" type="pres">
      <dgm:prSet presAssocID="{36EEA3D7-0F7C-483A-B37B-ABD221FEA00E}" presName="linComp" presStyleCnt="0"/>
      <dgm:spPr/>
    </dgm:pt>
    <dgm:pt modelId="{B84ADF6A-CB44-43B5-BDA7-C1F19E56071A}" type="pres">
      <dgm:prSet presAssocID="{86B436A2-5C77-4A63-B499-335A677823CB}" presName="compNode" presStyleCnt="0"/>
      <dgm:spPr/>
    </dgm:pt>
    <dgm:pt modelId="{F486F687-B666-4869-A62E-2B41BF618B4B}" type="pres">
      <dgm:prSet presAssocID="{86B436A2-5C77-4A63-B499-335A677823CB}" presName="bkgdShape" presStyleLbl="node1" presStyleIdx="0" presStyleCnt="4" custLinFactNeighborX="-454" custLinFactNeighborY="3076"/>
      <dgm:spPr/>
    </dgm:pt>
    <dgm:pt modelId="{FA913C75-3246-4014-B375-5506819A1B78}" type="pres">
      <dgm:prSet presAssocID="{86B436A2-5C77-4A63-B499-335A677823CB}" presName="nodeTx" presStyleLbl="node1" presStyleIdx="0" presStyleCnt="4">
        <dgm:presLayoutVars>
          <dgm:bulletEnabled val="1"/>
        </dgm:presLayoutVars>
      </dgm:prSet>
      <dgm:spPr/>
    </dgm:pt>
    <dgm:pt modelId="{E3969E34-9CBB-48F6-B0DA-E0FB26CE5CF3}" type="pres">
      <dgm:prSet presAssocID="{86B436A2-5C77-4A63-B499-335A677823CB}" presName="invisiNode" presStyleLbl="node1" presStyleIdx="0" presStyleCnt="4"/>
      <dgm:spPr/>
    </dgm:pt>
    <dgm:pt modelId="{39DDF45F-42C8-4CB0-9BF3-4E4DAC45670E}" type="pres">
      <dgm:prSet presAssocID="{86B436A2-5C77-4A63-B499-335A677823CB}"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0" r="-60000"/>
          </a:stretch>
        </a:blipFill>
      </dgm:spPr>
    </dgm:pt>
    <dgm:pt modelId="{A065A7DD-D9EA-4FFF-8EC0-205ED3904985}" type="pres">
      <dgm:prSet presAssocID="{C4EE47E6-A691-49D4-BE6A-463D149BA480}" presName="sibTrans" presStyleLbl="sibTrans2D1" presStyleIdx="0" presStyleCnt="0"/>
      <dgm:spPr/>
    </dgm:pt>
    <dgm:pt modelId="{57F74DF8-4900-4C49-8A78-EB731DEDF356}" type="pres">
      <dgm:prSet presAssocID="{7AD56F2B-14F7-4901-A540-4786A70F6209}" presName="compNode" presStyleCnt="0"/>
      <dgm:spPr/>
    </dgm:pt>
    <dgm:pt modelId="{2776094B-6970-4E69-87BC-33FC4600AC86}" type="pres">
      <dgm:prSet presAssocID="{7AD56F2B-14F7-4901-A540-4786A70F6209}" presName="bkgdShape" presStyleLbl="node1" presStyleIdx="1" presStyleCnt="4"/>
      <dgm:spPr/>
    </dgm:pt>
    <dgm:pt modelId="{D317D64C-F203-46AE-8F54-7309881AE7D6}" type="pres">
      <dgm:prSet presAssocID="{7AD56F2B-14F7-4901-A540-4786A70F6209}" presName="nodeTx" presStyleLbl="node1" presStyleIdx="1" presStyleCnt="4">
        <dgm:presLayoutVars>
          <dgm:bulletEnabled val="1"/>
        </dgm:presLayoutVars>
      </dgm:prSet>
      <dgm:spPr/>
    </dgm:pt>
    <dgm:pt modelId="{A89C6FAB-DE24-4B9A-B282-81169477EF09}" type="pres">
      <dgm:prSet presAssocID="{7AD56F2B-14F7-4901-A540-4786A70F6209}" presName="invisiNode" presStyleLbl="node1" presStyleIdx="1" presStyleCnt="4"/>
      <dgm:spPr/>
    </dgm:pt>
    <dgm:pt modelId="{2444187C-534F-4A91-8CFF-05A16C926CDA}" type="pres">
      <dgm:prSet presAssocID="{7AD56F2B-14F7-4901-A540-4786A70F6209}"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网络"/>
        </a:ext>
      </dgm:extLst>
    </dgm:pt>
    <dgm:pt modelId="{A0C444EB-5B2D-4035-A635-AF7CEFCF4E19}" type="pres">
      <dgm:prSet presAssocID="{B9720727-1B59-416E-B99D-EFBFAF5A890F}" presName="sibTrans" presStyleLbl="sibTrans2D1" presStyleIdx="0" presStyleCnt="0"/>
      <dgm:spPr/>
    </dgm:pt>
    <dgm:pt modelId="{EAAACAB7-EA53-4802-A86C-D611232B9471}" type="pres">
      <dgm:prSet presAssocID="{7BA80F9F-DBFB-46C3-A575-4E4983A799B5}" presName="compNode" presStyleCnt="0"/>
      <dgm:spPr/>
    </dgm:pt>
    <dgm:pt modelId="{C09B4A2B-1DC8-4E50-AC0F-5FFAFB374C3A}" type="pres">
      <dgm:prSet presAssocID="{7BA80F9F-DBFB-46C3-A575-4E4983A799B5}" presName="bkgdShape" presStyleLbl="node1" presStyleIdx="2" presStyleCnt="4"/>
      <dgm:spPr/>
    </dgm:pt>
    <dgm:pt modelId="{AFC04FFC-3421-461D-AEC6-98E6328AE518}" type="pres">
      <dgm:prSet presAssocID="{7BA80F9F-DBFB-46C3-A575-4E4983A799B5}" presName="nodeTx" presStyleLbl="node1" presStyleIdx="2" presStyleCnt="4">
        <dgm:presLayoutVars>
          <dgm:bulletEnabled val="1"/>
        </dgm:presLayoutVars>
      </dgm:prSet>
      <dgm:spPr/>
    </dgm:pt>
    <dgm:pt modelId="{6EF41C3A-4DF2-4152-9648-DCD469D0D1B7}" type="pres">
      <dgm:prSet presAssocID="{7BA80F9F-DBFB-46C3-A575-4E4983A799B5}" presName="invisiNode" presStyleLbl="node1" presStyleIdx="2" presStyleCnt="4"/>
      <dgm:spPr/>
    </dgm:pt>
    <dgm:pt modelId="{11C49C2A-7977-4AF5-A481-FA9D30D9B840}" type="pres">
      <dgm:prSet presAssocID="{7BA80F9F-DBFB-46C3-A575-4E4983A799B5}" presName="imagNode"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从云中下载"/>
        </a:ext>
      </dgm:extLst>
    </dgm:pt>
    <dgm:pt modelId="{D000BF05-59D2-4404-AEBF-A86735C2394D}" type="pres">
      <dgm:prSet presAssocID="{A8685EE3-5153-4DD7-8C9B-1A5911EB21F8}" presName="sibTrans" presStyleLbl="sibTrans2D1" presStyleIdx="0" presStyleCnt="0"/>
      <dgm:spPr/>
    </dgm:pt>
    <dgm:pt modelId="{EB2F318C-BA7C-4046-BB8E-5B3079CA990D}" type="pres">
      <dgm:prSet presAssocID="{3D7F78B7-0508-46A1-8D51-8DED889B4BCC}" presName="compNode" presStyleCnt="0"/>
      <dgm:spPr/>
    </dgm:pt>
    <dgm:pt modelId="{71822FCE-C028-46CE-BAAE-717420E25000}" type="pres">
      <dgm:prSet presAssocID="{3D7F78B7-0508-46A1-8D51-8DED889B4BCC}" presName="bkgdShape" presStyleLbl="node1" presStyleIdx="3" presStyleCnt="4"/>
      <dgm:spPr/>
    </dgm:pt>
    <dgm:pt modelId="{E7B28312-1E1B-4A7F-B7B5-11CB8BDB407F}" type="pres">
      <dgm:prSet presAssocID="{3D7F78B7-0508-46A1-8D51-8DED889B4BCC}" presName="nodeTx" presStyleLbl="node1" presStyleIdx="3" presStyleCnt="4">
        <dgm:presLayoutVars>
          <dgm:bulletEnabled val="1"/>
        </dgm:presLayoutVars>
      </dgm:prSet>
      <dgm:spPr/>
    </dgm:pt>
    <dgm:pt modelId="{3F22F3CF-03CE-48E5-9DD4-D4456B6F2CA4}" type="pres">
      <dgm:prSet presAssocID="{3D7F78B7-0508-46A1-8D51-8DED889B4BCC}" presName="invisiNode" presStyleLbl="node1" presStyleIdx="3" presStyleCnt="4"/>
      <dgm:spPr/>
    </dgm:pt>
    <dgm:pt modelId="{4BD41CD2-43E0-4198-9C93-3A16C4109A29}" type="pres">
      <dgm:prSet presAssocID="{3D7F78B7-0508-46A1-8D51-8DED889B4BCC}" presName="imagNode"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上升趋势"/>
        </a:ext>
      </dgm:extLst>
    </dgm:pt>
  </dgm:ptLst>
  <dgm:cxnLst>
    <dgm:cxn modelId="{0544C300-BD92-48CC-A987-1F22F81023C4}" type="presOf" srcId="{5A57A77C-88F3-4863-968A-585C87AED707}" destId="{C09B4A2B-1DC8-4E50-AC0F-5FFAFB374C3A}" srcOrd="0" destOrd="2" presId="urn:microsoft.com/office/officeart/2005/8/layout/hList7"/>
    <dgm:cxn modelId="{D2F1DD02-B867-412E-A5B8-177691A99A56}" type="presOf" srcId="{C819FD4F-1235-4C7D-938F-2C6C71FA5C46}" destId="{2776094B-6970-4E69-87BC-33FC4600AC86}" srcOrd="0" destOrd="3" presId="urn:microsoft.com/office/officeart/2005/8/layout/hList7"/>
    <dgm:cxn modelId="{8FA66C07-E9A9-40E2-9FF6-EA4EEE907CA6}" type="presOf" srcId="{771AA6F9-E6AF-4E0F-88AF-F18019D2C69D}" destId="{C09B4A2B-1DC8-4E50-AC0F-5FFAFB374C3A}" srcOrd="0" destOrd="1" presId="urn:microsoft.com/office/officeart/2005/8/layout/hList7"/>
    <dgm:cxn modelId="{B43E8F07-3B04-48F8-AD22-09F070D66901}" type="presOf" srcId="{AF2032A1-9AF3-42EA-B097-B1A3EDB3F4A2}" destId="{D317D64C-F203-46AE-8F54-7309881AE7D6}" srcOrd="1" destOrd="2" presId="urn:microsoft.com/office/officeart/2005/8/layout/hList7"/>
    <dgm:cxn modelId="{E68DBC1F-9DDC-4E3A-948A-4EB8599FF9CF}" type="presOf" srcId="{771AA6F9-E6AF-4E0F-88AF-F18019D2C69D}" destId="{AFC04FFC-3421-461D-AEC6-98E6328AE518}" srcOrd="1" destOrd="1" presId="urn:microsoft.com/office/officeart/2005/8/layout/hList7"/>
    <dgm:cxn modelId="{7FF3ED27-962B-404C-BB0B-198078F13040}" type="presOf" srcId="{A1C3DA9D-AEC8-4101-AC0C-CA01DFC2068E}" destId="{71822FCE-C028-46CE-BAAE-717420E25000}" srcOrd="0" destOrd="1" presId="urn:microsoft.com/office/officeart/2005/8/layout/hList7"/>
    <dgm:cxn modelId="{5BB83E32-8DF8-497A-8F66-69B73832AB2E}" srcId="{7BA80F9F-DBFB-46C3-A575-4E4983A799B5}" destId="{5A57A77C-88F3-4863-968A-585C87AED707}" srcOrd="1" destOrd="0" parTransId="{A7163DFC-5D17-4E6A-8CE8-2DCC067069DD}" sibTransId="{72A5241C-0140-49E5-BDC9-0CCDFDFC0232}"/>
    <dgm:cxn modelId="{A1497233-F0D2-4F25-9CC3-4BF0AD064CE4}" srcId="{7AD56F2B-14F7-4901-A540-4786A70F6209}" destId="{C819FD4F-1235-4C7D-938F-2C6C71FA5C46}" srcOrd="2" destOrd="0" parTransId="{88AA05F3-148A-4BFF-8D6C-775BECF7A973}" sibTransId="{A02BF323-B086-4B47-9D52-37A31AA05A06}"/>
    <dgm:cxn modelId="{3F9E7234-0790-47DA-9A7B-006A34792779}" type="presOf" srcId="{C4EE47E6-A691-49D4-BE6A-463D149BA480}" destId="{A065A7DD-D9EA-4FFF-8EC0-205ED3904985}" srcOrd="0" destOrd="0" presId="urn:microsoft.com/office/officeart/2005/8/layout/hList7"/>
    <dgm:cxn modelId="{97863635-8150-4BF0-B4D6-7A6DD88124A3}" type="presOf" srcId="{A1C3DA9D-AEC8-4101-AC0C-CA01DFC2068E}" destId="{E7B28312-1E1B-4A7F-B7B5-11CB8BDB407F}" srcOrd="1" destOrd="1" presId="urn:microsoft.com/office/officeart/2005/8/layout/hList7"/>
    <dgm:cxn modelId="{3249FA3A-D935-41F1-9AB2-12159C5F02A3}" type="presOf" srcId="{F0EF44AC-98D0-4F4B-A96E-9DF8F9F6F5B0}" destId="{E7B28312-1E1B-4A7F-B7B5-11CB8BDB407F}" srcOrd="1" destOrd="4" presId="urn:microsoft.com/office/officeart/2005/8/layout/hList7"/>
    <dgm:cxn modelId="{6ECC023E-BB23-4190-9543-E031CCA83FBA}" type="presOf" srcId="{3D7F78B7-0508-46A1-8D51-8DED889B4BCC}" destId="{E7B28312-1E1B-4A7F-B7B5-11CB8BDB407F}" srcOrd="1" destOrd="0" presId="urn:microsoft.com/office/officeart/2005/8/layout/hList7"/>
    <dgm:cxn modelId="{CF969F3E-8F00-4494-914C-BE8176AA34CD}" type="presOf" srcId="{B9720727-1B59-416E-B99D-EFBFAF5A890F}" destId="{A0C444EB-5B2D-4035-A635-AF7CEFCF4E19}" srcOrd="0" destOrd="0" presId="urn:microsoft.com/office/officeart/2005/8/layout/hList7"/>
    <dgm:cxn modelId="{541CDF5C-9797-4118-9C34-60911C060011}" srcId="{36EEA3D7-0F7C-483A-B37B-ABD221FEA00E}" destId="{3D7F78B7-0508-46A1-8D51-8DED889B4BCC}" srcOrd="3" destOrd="0" parTransId="{A1529270-F10E-465A-992D-D5197589BF4C}" sibTransId="{7AB60538-7399-420E-8D45-C68E8EED6696}"/>
    <dgm:cxn modelId="{91FD115D-2D98-4251-92E7-6BE1ADC836F2}" srcId="{36EEA3D7-0F7C-483A-B37B-ABD221FEA00E}" destId="{7BA80F9F-DBFB-46C3-A575-4E4983A799B5}" srcOrd="2" destOrd="0" parTransId="{4F55F2ED-E69B-4961-B377-E53EB18A2AD9}" sibTransId="{A8685EE3-5153-4DD7-8C9B-1A5911EB21F8}"/>
    <dgm:cxn modelId="{3E003560-F5B0-4EB8-8C78-8355E5288A52}" type="presOf" srcId="{4424F85B-CCD8-4D41-A129-41EE475A523E}" destId="{F486F687-B666-4869-A62E-2B41BF618B4B}" srcOrd="0" destOrd="2" presId="urn:microsoft.com/office/officeart/2005/8/layout/hList7"/>
    <dgm:cxn modelId="{33E42543-CEEB-43F8-A91A-5EB504CC7B81}" type="presOf" srcId="{010C9558-7871-4A41-83DC-7D8C9EB984E3}" destId="{71822FCE-C028-46CE-BAAE-717420E25000}" srcOrd="0" destOrd="3" presId="urn:microsoft.com/office/officeart/2005/8/layout/hList7"/>
    <dgm:cxn modelId="{DB662F43-0308-486A-BDC5-21F32EF76F30}" type="presOf" srcId="{86B436A2-5C77-4A63-B499-335A677823CB}" destId="{FA913C75-3246-4014-B375-5506819A1B78}" srcOrd="1" destOrd="0" presId="urn:microsoft.com/office/officeart/2005/8/layout/hList7"/>
    <dgm:cxn modelId="{9E1BDD45-71C0-49D8-9E25-50E7E6E212B3}" srcId="{3D7F78B7-0508-46A1-8D51-8DED889B4BCC}" destId="{A1C3DA9D-AEC8-4101-AC0C-CA01DFC2068E}" srcOrd="0" destOrd="0" parTransId="{94CE7C68-078C-43B4-89A1-B81F7865399A}" sibTransId="{88202C77-3EB7-4FFA-A564-7C74742160BE}"/>
    <dgm:cxn modelId="{0EEA3A6E-86F6-4523-996C-4756F857B284}" srcId="{7BA80F9F-DBFB-46C3-A575-4E4983A799B5}" destId="{771AA6F9-E6AF-4E0F-88AF-F18019D2C69D}" srcOrd="0" destOrd="0" parTransId="{C2E15B59-4373-4066-B360-2D6F1758898B}" sibTransId="{80E78465-42B8-47E2-8379-0AAC1A566A96}"/>
    <dgm:cxn modelId="{67B82E70-2237-453D-BFD9-55FE167E2690}" type="presOf" srcId="{269BA974-02AD-4EBD-AF65-83A9F7ACFB35}" destId="{D317D64C-F203-46AE-8F54-7309881AE7D6}" srcOrd="1" destOrd="5" presId="urn:microsoft.com/office/officeart/2005/8/layout/hList7"/>
    <dgm:cxn modelId="{862FF554-1C0F-4E0C-8862-A122054E40ED}" type="presOf" srcId="{8EF01874-3AAA-46D3-ADD5-57ED8ECA7976}" destId="{D317D64C-F203-46AE-8F54-7309881AE7D6}" srcOrd="1" destOrd="4" presId="urn:microsoft.com/office/officeart/2005/8/layout/hList7"/>
    <dgm:cxn modelId="{A8A7EC58-1165-4001-866D-B23A96577C6B}" type="presOf" srcId="{CE36DE57-6631-4AA5-90DC-3AFC54B592A1}" destId="{E7B28312-1E1B-4A7F-B7B5-11CB8BDB407F}" srcOrd="1" destOrd="2" presId="urn:microsoft.com/office/officeart/2005/8/layout/hList7"/>
    <dgm:cxn modelId="{C2080279-9363-42B4-9157-F83389E1F054}" srcId="{3D7F78B7-0508-46A1-8D51-8DED889B4BCC}" destId="{F0EF44AC-98D0-4F4B-A96E-9DF8F9F6F5B0}" srcOrd="3" destOrd="0" parTransId="{39D4AB75-FDC9-4F19-A779-F96BF7CC4D68}" sibTransId="{A7C8D7CB-3D8C-44EA-B20A-F49DC424AF7C}"/>
    <dgm:cxn modelId="{5E9B4859-7BCF-4C75-BB07-C5B6D76ADE9A}" srcId="{3D7F78B7-0508-46A1-8D51-8DED889B4BCC}" destId="{CE36DE57-6631-4AA5-90DC-3AFC54B592A1}" srcOrd="1" destOrd="0" parTransId="{6F1674F6-3EC3-4C07-8F8F-F3B5FFADE9BD}" sibTransId="{F14D9A2B-6589-4F17-BC58-6D2A87D69769}"/>
    <dgm:cxn modelId="{A7505E7A-9089-41FB-BA5E-8396EAAB58AF}" type="presOf" srcId="{C819FD4F-1235-4C7D-938F-2C6C71FA5C46}" destId="{D317D64C-F203-46AE-8F54-7309881AE7D6}" srcOrd="1" destOrd="3" presId="urn:microsoft.com/office/officeart/2005/8/layout/hList7"/>
    <dgm:cxn modelId="{A300DD7C-E5C4-483E-A96D-BFE30F5A8167}" type="presOf" srcId="{7BA80F9F-DBFB-46C3-A575-4E4983A799B5}" destId="{AFC04FFC-3421-461D-AEC6-98E6328AE518}" srcOrd="1" destOrd="0" presId="urn:microsoft.com/office/officeart/2005/8/layout/hList7"/>
    <dgm:cxn modelId="{706E3083-ECB1-4226-AA82-D7A0A6C1AB40}" srcId="{7AD56F2B-14F7-4901-A540-4786A70F6209}" destId="{269BA974-02AD-4EBD-AF65-83A9F7ACFB35}" srcOrd="4" destOrd="0" parTransId="{3E6937D5-AB84-4CF1-B6E4-3119ABA30EAF}" sibTransId="{65842056-99D5-4B41-9A19-29BC997E7B8B}"/>
    <dgm:cxn modelId="{10DA5987-6DE5-4EC0-8121-CF4999D96650}" type="presOf" srcId="{7AD56F2B-14F7-4901-A540-4786A70F6209}" destId="{2776094B-6970-4E69-87BC-33FC4600AC86}" srcOrd="0" destOrd="0" presId="urn:microsoft.com/office/officeart/2005/8/layout/hList7"/>
    <dgm:cxn modelId="{6AA6BB87-E6D0-4E7E-B0F5-75B5F7D73FB3}" type="presOf" srcId="{8EF01874-3AAA-46D3-ADD5-57ED8ECA7976}" destId="{2776094B-6970-4E69-87BC-33FC4600AC86}" srcOrd="0" destOrd="4" presId="urn:microsoft.com/office/officeart/2005/8/layout/hList7"/>
    <dgm:cxn modelId="{56D6F791-7B59-4C20-810B-82DC96ACBC42}" srcId="{7AD56F2B-14F7-4901-A540-4786A70F6209}" destId="{8EF01874-3AAA-46D3-ADD5-57ED8ECA7976}" srcOrd="3" destOrd="0" parTransId="{D49D9332-D274-42BB-A41D-0CDD01CB2EC2}" sibTransId="{58EF1AF1-D862-4F21-81B6-49A7E2A56B67}"/>
    <dgm:cxn modelId="{D2CF5296-1DE4-4920-BB2B-66463AF515CE}" type="presOf" srcId="{7BA80F9F-DBFB-46C3-A575-4E4983A799B5}" destId="{C09B4A2B-1DC8-4E50-AC0F-5FFAFB374C3A}" srcOrd="0" destOrd="0" presId="urn:microsoft.com/office/officeart/2005/8/layout/hList7"/>
    <dgm:cxn modelId="{EB211C98-FCBC-4D31-AE32-34138621AE0E}" type="presOf" srcId="{3D7F78B7-0508-46A1-8D51-8DED889B4BCC}" destId="{71822FCE-C028-46CE-BAAE-717420E25000}" srcOrd="0" destOrd="0" presId="urn:microsoft.com/office/officeart/2005/8/layout/hList7"/>
    <dgm:cxn modelId="{EB21289D-D9FC-4AC3-B87E-9D487527C1D0}" type="presOf" srcId="{5A57A77C-88F3-4863-968A-585C87AED707}" destId="{AFC04FFC-3421-461D-AEC6-98E6328AE518}" srcOrd="1" destOrd="2" presId="urn:microsoft.com/office/officeart/2005/8/layout/hList7"/>
    <dgm:cxn modelId="{7A97599D-45F4-42FE-8026-358543C2A45F}" type="presOf" srcId="{8486FA8F-D865-4F9C-89A6-0D495227E7C1}" destId="{D317D64C-F203-46AE-8F54-7309881AE7D6}" srcOrd="1" destOrd="6" presId="urn:microsoft.com/office/officeart/2005/8/layout/hList7"/>
    <dgm:cxn modelId="{053BA7A2-A8EA-4CCE-BB91-B44450E5549D}" type="presOf" srcId="{BEC87D1D-3E38-464C-B589-FCDC49EC9EF7}" destId="{F486F687-B666-4869-A62E-2B41BF618B4B}" srcOrd="0" destOrd="1" presId="urn:microsoft.com/office/officeart/2005/8/layout/hList7"/>
    <dgm:cxn modelId="{152D8DA3-D848-465C-B1CC-8953D8988AA8}" srcId="{86B436A2-5C77-4A63-B499-335A677823CB}" destId="{4424F85B-CCD8-4D41-A129-41EE475A523E}" srcOrd="1" destOrd="0" parTransId="{B7D36376-895E-4C20-8B66-909920B603E6}" sibTransId="{02B8BB06-4686-4E09-8C8B-F1290EC6198E}"/>
    <dgm:cxn modelId="{328058A5-0413-4A4B-83BA-1751DD353B1A}" type="presOf" srcId="{61F18A80-0710-4361-B466-96792FE90947}" destId="{D317D64C-F203-46AE-8F54-7309881AE7D6}" srcOrd="1" destOrd="1" presId="urn:microsoft.com/office/officeart/2005/8/layout/hList7"/>
    <dgm:cxn modelId="{6A26C6A8-7766-453B-A6F1-C331A5F254C1}" type="presOf" srcId="{86B436A2-5C77-4A63-B499-335A677823CB}" destId="{F486F687-B666-4869-A62E-2B41BF618B4B}" srcOrd="0" destOrd="0" presId="urn:microsoft.com/office/officeart/2005/8/layout/hList7"/>
    <dgm:cxn modelId="{CE89DAAB-3688-4392-AA90-A6A38F960B2D}" type="presOf" srcId="{4424F85B-CCD8-4D41-A129-41EE475A523E}" destId="{FA913C75-3246-4014-B375-5506819A1B78}" srcOrd="1" destOrd="2" presId="urn:microsoft.com/office/officeart/2005/8/layout/hList7"/>
    <dgm:cxn modelId="{0B256EAD-8911-40F1-AA7E-0F0F3CDB7C62}" srcId="{7AD56F2B-14F7-4901-A540-4786A70F6209}" destId="{61F18A80-0710-4361-B466-96792FE90947}" srcOrd="0" destOrd="0" parTransId="{F8C4F11C-11AC-4159-9B86-A14723356A51}" sibTransId="{BF8DB3E7-F2C7-45B8-97C7-196A5B204A92}"/>
    <dgm:cxn modelId="{2F606FB5-A7CB-4F35-B87B-8C6384F08A70}" type="presOf" srcId="{CE36DE57-6631-4AA5-90DC-3AFC54B592A1}" destId="{71822FCE-C028-46CE-BAAE-717420E25000}" srcOrd="0" destOrd="2" presId="urn:microsoft.com/office/officeart/2005/8/layout/hList7"/>
    <dgm:cxn modelId="{FB4A44B6-5F86-426B-8FC8-AEDB9ABE9CA2}" type="presOf" srcId="{8486FA8F-D865-4F9C-89A6-0D495227E7C1}" destId="{2776094B-6970-4E69-87BC-33FC4600AC86}" srcOrd="0" destOrd="6" presId="urn:microsoft.com/office/officeart/2005/8/layout/hList7"/>
    <dgm:cxn modelId="{D62F41BC-241F-4F5A-9644-BBEE96E04E0F}" type="presOf" srcId="{36EEA3D7-0F7C-483A-B37B-ABD221FEA00E}" destId="{91697ADF-44C7-4C46-ADF5-02E4EAB85E5B}" srcOrd="0" destOrd="0" presId="urn:microsoft.com/office/officeart/2005/8/layout/hList7"/>
    <dgm:cxn modelId="{E13695BF-47BC-445C-9FDC-7365439B6FF0}" srcId="{7AD56F2B-14F7-4901-A540-4786A70F6209}" destId="{8486FA8F-D865-4F9C-89A6-0D495227E7C1}" srcOrd="5" destOrd="0" parTransId="{F8FEB192-25C3-4D26-97BA-462B8D536E4D}" sibTransId="{01DEC20C-C02F-4B53-948D-AC28BC42EB0A}"/>
    <dgm:cxn modelId="{8BFAD7BF-C4F3-46ED-8C05-5ECC1B6D6E81}" type="presOf" srcId="{AF2032A1-9AF3-42EA-B097-B1A3EDB3F4A2}" destId="{2776094B-6970-4E69-87BC-33FC4600AC86}" srcOrd="0" destOrd="2" presId="urn:microsoft.com/office/officeart/2005/8/layout/hList7"/>
    <dgm:cxn modelId="{CE30CFCE-FF1E-436E-BAFA-1493F1021509}" type="presOf" srcId="{010C9558-7871-4A41-83DC-7D8C9EB984E3}" destId="{E7B28312-1E1B-4A7F-B7B5-11CB8BDB407F}" srcOrd="1" destOrd="3" presId="urn:microsoft.com/office/officeart/2005/8/layout/hList7"/>
    <dgm:cxn modelId="{E7197AD1-8554-4FBA-AF12-06769227DFAD}" srcId="{36EEA3D7-0F7C-483A-B37B-ABD221FEA00E}" destId="{86B436A2-5C77-4A63-B499-335A677823CB}" srcOrd="0" destOrd="0" parTransId="{1CC013D0-44AF-4AEA-A037-1CDDB1C03CD6}" sibTransId="{C4EE47E6-A691-49D4-BE6A-463D149BA480}"/>
    <dgm:cxn modelId="{D94E4FD8-76E8-44DB-8EE0-9A8F14B0A450}" srcId="{3D7F78B7-0508-46A1-8D51-8DED889B4BCC}" destId="{010C9558-7871-4A41-83DC-7D8C9EB984E3}" srcOrd="2" destOrd="0" parTransId="{AF9477EC-F811-4EF2-822A-B1A68468957D}" sibTransId="{18B92B9B-0044-42CD-9AF4-6FCAC3144655}"/>
    <dgm:cxn modelId="{E1CEA0DA-AEFB-4D5C-8282-87F4E3AEEF1C}" type="presOf" srcId="{F0EF44AC-98D0-4F4B-A96E-9DF8F9F6F5B0}" destId="{71822FCE-C028-46CE-BAAE-717420E25000}" srcOrd="0" destOrd="4" presId="urn:microsoft.com/office/officeart/2005/8/layout/hList7"/>
    <dgm:cxn modelId="{7A47B6EA-7F78-4410-95B4-0E3323D1597C}" type="presOf" srcId="{61F18A80-0710-4361-B466-96792FE90947}" destId="{2776094B-6970-4E69-87BC-33FC4600AC86}" srcOrd="0" destOrd="1" presId="urn:microsoft.com/office/officeart/2005/8/layout/hList7"/>
    <dgm:cxn modelId="{F37B1EEF-139C-45CD-8DA5-348683759640}" type="presOf" srcId="{BEC87D1D-3E38-464C-B589-FCDC49EC9EF7}" destId="{FA913C75-3246-4014-B375-5506819A1B78}" srcOrd="1" destOrd="1" presId="urn:microsoft.com/office/officeart/2005/8/layout/hList7"/>
    <dgm:cxn modelId="{551980F8-70BB-4D97-B954-9744BF96FA89}" type="presOf" srcId="{7AD56F2B-14F7-4901-A540-4786A70F6209}" destId="{D317D64C-F203-46AE-8F54-7309881AE7D6}" srcOrd="1" destOrd="0" presId="urn:microsoft.com/office/officeart/2005/8/layout/hList7"/>
    <dgm:cxn modelId="{A563A6F8-88CF-417C-B4C2-418789F0F48E}" type="presOf" srcId="{A8685EE3-5153-4DD7-8C9B-1A5911EB21F8}" destId="{D000BF05-59D2-4404-AEBF-A86735C2394D}" srcOrd="0" destOrd="0" presId="urn:microsoft.com/office/officeart/2005/8/layout/hList7"/>
    <dgm:cxn modelId="{690F23FA-0FD1-4F38-98D4-330FABDE60A6}" type="presOf" srcId="{269BA974-02AD-4EBD-AF65-83A9F7ACFB35}" destId="{2776094B-6970-4E69-87BC-33FC4600AC86}" srcOrd="0" destOrd="5" presId="urn:microsoft.com/office/officeart/2005/8/layout/hList7"/>
    <dgm:cxn modelId="{052C53FB-F0BA-41DC-AF17-4CDBB9A12F14}" srcId="{36EEA3D7-0F7C-483A-B37B-ABD221FEA00E}" destId="{7AD56F2B-14F7-4901-A540-4786A70F6209}" srcOrd="1" destOrd="0" parTransId="{2E31D362-2B6A-43EA-AA3E-B18A9A52B717}" sibTransId="{B9720727-1B59-416E-B99D-EFBFAF5A890F}"/>
    <dgm:cxn modelId="{4B939DFC-10EB-4EDE-86CF-6E10DF516875}" srcId="{7AD56F2B-14F7-4901-A540-4786A70F6209}" destId="{AF2032A1-9AF3-42EA-B097-B1A3EDB3F4A2}" srcOrd="1" destOrd="0" parTransId="{57AD4E2A-E264-405D-9EC6-F13AB833F8A3}" sibTransId="{13343EC1-79BC-46E9-849F-90B04EBBBC8F}"/>
    <dgm:cxn modelId="{4A42C3FF-7D6D-49CD-91E6-1408717C5387}" srcId="{86B436A2-5C77-4A63-B499-335A677823CB}" destId="{BEC87D1D-3E38-464C-B589-FCDC49EC9EF7}" srcOrd="0" destOrd="0" parTransId="{FAF6D963-FEF5-4A27-BF4F-958962D2AA13}" sibTransId="{209EFECF-47A1-43B7-9D27-4B923E469708}"/>
    <dgm:cxn modelId="{51BB7399-3E5E-476E-9EAC-CC928D2750DE}" type="presParOf" srcId="{91697ADF-44C7-4C46-ADF5-02E4EAB85E5B}" destId="{35FA2E12-8D63-4B51-ADA3-77C5AB525DB6}" srcOrd="0" destOrd="0" presId="urn:microsoft.com/office/officeart/2005/8/layout/hList7"/>
    <dgm:cxn modelId="{BE0515B5-CA38-4DD3-8490-D0C0B1D0997B}" type="presParOf" srcId="{91697ADF-44C7-4C46-ADF5-02E4EAB85E5B}" destId="{A36EA857-84D3-4901-8EC0-396137A5DF64}" srcOrd="1" destOrd="0" presId="urn:microsoft.com/office/officeart/2005/8/layout/hList7"/>
    <dgm:cxn modelId="{ACEABD73-9FE7-46DE-8DF0-137FCB80960F}" type="presParOf" srcId="{A36EA857-84D3-4901-8EC0-396137A5DF64}" destId="{B84ADF6A-CB44-43B5-BDA7-C1F19E56071A}" srcOrd="0" destOrd="0" presId="urn:microsoft.com/office/officeart/2005/8/layout/hList7"/>
    <dgm:cxn modelId="{0F47DCF3-DF6B-47A0-8526-65190A2F2BB7}" type="presParOf" srcId="{B84ADF6A-CB44-43B5-BDA7-C1F19E56071A}" destId="{F486F687-B666-4869-A62E-2B41BF618B4B}" srcOrd="0" destOrd="0" presId="urn:microsoft.com/office/officeart/2005/8/layout/hList7"/>
    <dgm:cxn modelId="{278ACFD7-0E2A-4092-A4D3-825A615464D6}" type="presParOf" srcId="{B84ADF6A-CB44-43B5-BDA7-C1F19E56071A}" destId="{FA913C75-3246-4014-B375-5506819A1B78}" srcOrd="1" destOrd="0" presId="urn:microsoft.com/office/officeart/2005/8/layout/hList7"/>
    <dgm:cxn modelId="{AA348B37-EB2D-4B91-9D33-AEC5E73586E0}" type="presParOf" srcId="{B84ADF6A-CB44-43B5-BDA7-C1F19E56071A}" destId="{E3969E34-9CBB-48F6-B0DA-E0FB26CE5CF3}" srcOrd="2" destOrd="0" presId="urn:microsoft.com/office/officeart/2005/8/layout/hList7"/>
    <dgm:cxn modelId="{114D4E80-BFEC-4408-8274-5F5F0A09F99D}" type="presParOf" srcId="{B84ADF6A-CB44-43B5-BDA7-C1F19E56071A}" destId="{39DDF45F-42C8-4CB0-9BF3-4E4DAC45670E}" srcOrd="3" destOrd="0" presId="urn:microsoft.com/office/officeart/2005/8/layout/hList7"/>
    <dgm:cxn modelId="{FA31FDDE-481B-4BF5-81EE-929A4612513C}" type="presParOf" srcId="{A36EA857-84D3-4901-8EC0-396137A5DF64}" destId="{A065A7DD-D9EA-4FFF-8EC0-205ED3904985}" srcOrd="1" destOrd="0" presId="urn:microsoft.com/office/officeart/2005/8/layout/hList7"/>
    <dgm:cxn modelId="{FF9ACB43-18F0-4DC2-9CEB-D719C542DC81}" type="presParOf" srcId="{A36EA857-84D3-4901-8EC0-396137A5DF64}" destId="{57F74DF8-4900-4C49-8A78-EB731DEDF356}" srcOrd="2" destOrd="0" presId="urn:microsoft.com/office/officeart/2005/8/layout/hList7"/>
    <dgm:cxn modelId="{BE970ACA-7046-421C-9171-C3FE38F0AC6F}" type="presParOf" srcId="{57F74DF8-4900-4C49-8A78-EB731DEDF356}" destId="{2776094B-6970-4E69-87BC-33FC4600AC86}" srcOrd="0" destOrd="0" presId="urn:microsoft.com/office/officeart/2005/8/layout/hList7"/>
    <dgm:cxn modelId="{DFE26797-0F56-468B-8F1E-933B76427DDB}" type="presParOf" srcId="{57F74DF8-4900-4C49-8A78-EB731DEDF356}" destId="{D317D64C-F203-46AE-8F54-7309881AE7D6}" srcOrd="1" destOrd="0" presId="urn:microsoft.com/office/officeart/2005/8/layout/hList7"/>
    <dgm:cxn modelId="{C330B5A9-E5E0-40C0-A75B-7C5789C6E24C}" type="presParOf" srcId="{57F74DF8-4900-4C49-8A78-EB731DEDF356}" destId="{A89C6FAB-DE24-4B9A-B282-81169477EF09}" srcOrd="2" destOrd="0" presId="urn:microsoft.com/office/officeart/2005/8/layout/hList7"/>
    <dgm:cxn modelId="{2EB6F5F5-E70E-41B8-A978-0E398D78F090}" type="presParOf" srcId="{57F74DF8-4900-4C49-8A78-EB731DEDF356}" destId="{2444187C-534F-4A91-8CFF-05A16C926CDA}" srcOrd="3" destOrd="0" presId="urn:microsoft.com/office/officeart/2005/8/layout/hList7"/>
    <dgm:cxn modelId="{D622B942-D9E2-4EA5-9650-0185F95B6F34}" type="presParOf" srcId="{A36EA857-84D3-4901-8EC0-396137A5DF64}" destId="{A0C444EB-5B2D-4035-A635-AF7CEFCF4E19}" srcOrd="3" destOrd="0" presId="urn:microsoft.com/office/officeart/2005/8/layout/hList7"/>
    <dgm:cxn modelId="{9DA375AF-3AB2-4B8C-9EE3-3CE5F0807FD5}" type="presParOf" srcId="{A36EA857-84D3-4901-8EC0-396137A5DF64}" destId="{EAAACAB7-EA53-4802-A86C-D611232B9471}" srcOrd="4" destOrd="0" presId="urn:microsoft.com/office/officeart/2005/8/layout/hList7"/>
    <dgm:cxn modelId="{4CEF96D4-34CE-4326-A03E-97D40F308831}" type="presParOf" srcId="{EAAACAB7-EA53-4802-A86C-D611232B9471}" destId="{C09B4A2B-1DC8-4E50-AC0F-5FFAFB374C3A}" srcOrd="0" destOrd="0" presId="urn:microsoft.com/office/officeart/2005/8/layout/hList7"/>
    <dgm:cxn modelId="{54196C7B-D204-47CD-B330-458D98938410}" type="presParOf" srcId="{EAAACAB7-EA53-4802-A86C-D611232B9471}" destId="{AFC04FFC-3421-461D-AEC6-98E6328AE518}" srcOrd="1" destOrd="0" presId="urn:microsoft.com/office/officeart/2005/8/layout/hList7"/>
    <dgm:cxn modelId="{1DEA2F57-AC0F-4B2B-AF4C-F237AD85D995}" type="presParOf" srcId="{EAAACAB7-EA53-4802-A86C-D611232B9471}" destId="{6EF41C3A-4DF2-4152-9648-DCD469D0D1B7}" srcOrd="2" destOrd="0" presId="urn:microsoft.com/office/officeart/2005/8/layout/hList7"/>
    <dgm:cxn modelId="{49414DB9-CDED-4F35-A186-B631D6D9E3FE}" type="presParOf" srcId="{EAAACAB7-EA53-4802-A86C-D611232B9471}" destId="{11C49C2A-7977-4AF5-A481-FA9D30D9B840}" srcOrd="3" destOrd="0" presId="urn:microsoft.com/office/officeart/2005/8/layout/hList7"/>
    <dgm:cxn modelId="{E70DC9C9-4321-496D-83D0-CDB613A5AD6B}" type="presParOf" srcId="{A36EA857-84D3-4901-8EC0-396137A5DF64}" destId="{D000BF05-59D2-4404-AEBF-A86735C2394D}" srcOrd="5" destOrd="0" presId="urn:microsoft.com/office/officeart/2005/8/layout/hList7"/>
    <dgm:cxn modelId="{D0AA4E7E-695C-4362-BA1A-DDA702E2548B}" type="presParOf" srcId="{A36EA857-84D3-4901-8EC0-396137A5DF64}" destId="{EB2F318C-BA7C-4046-BB8E-5B3079CA990D}" srcOrd="6" destOrd="0" presId="urn:microsoft.com/office/officeart/2005/8/layout/hList7"/>
    <dgm:cxn modelId="{9F3AB341-36F8-49FD-96C4-B09E452B7E63}" type="presParOf" srcId="{EB2F318C-BA7C-4046-BB8E-5B3079CA990D}" destId="{71822FCE-C028-46CE-BAAE-717420E25000}" srcOrd="0" destOrd="0" presId="urn:microsoft.com/office/officeart/2005/8/layout/hList7"/>
    <dgm:cxn modelId="{5169700F-86F0-4DBA-9132-5B79766F36D9}" type="presParOf" srcId="{EB2F318C-BA7C-4046-BB8E-5B3079CA990D}" destId="{E7B28312-1E1B-4A7F-B7B5-11CB8BDB407F}" srcOrd="1" destOrd="0" presId="urn:microsoft.com/office/officeart/2005/8/layout/hList7"/>
    <dgm:cxn modelId="{D7C42FF4-86D5-4ECD-8EF6-57EBA3061523}" type="presParOf" srcId="{EB2F318C-BA7C-4046-BB8E-5B3079CA990D}" destId="{3F22F3CF-03CE-48E5-9DD4-D4456B6F2CA4}" srcOrd="2" destOrd="0" presId="urn:microsoft.com/office/officeart/2005/8/layout/hList7"/>
    <dgm:cxn modelId="{C1A6EE04-2611-4417-ABBC-2078BC65E79F}" type="presParOf" srcId="{EB2F318C-BA7C-4046-BB8E-5B3079CA990D}" destId="{4BD41CD2-43E0-4198-9C93-3A16C4109A2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F687-B666-4869-A62E-2B41BF618B4B}">
      <dsp:nvSpPr>
        <dsp:cNvPr id="0" name=""/>
        <dsp:cNvSpPr/>
      </dsp:nvSpPr>
      <dsp:spPr>
        <a:xfrm>
          <a:off x="0" y="0"/>
          <a:ext cx="2838267" cy="507649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分析要爬取网站的情况</a:t>
          </a:r>
        </a:p>
        <a:p>
          <a:pPr marL="171450" lvl="1" indent="-171450" algn="l" defTabSz="800100">
            <a:lnSpc>
              <a:spcPct val="90000"/>
            </a:lnSpc>
            <a:spcBef>
              <a:spcPct val="0"/>
            </a:spcBef>
            <a:spcAft>
              <a:spcPct val="15000"/>
            </a:spcAft>
            <a:buChar char="•"/>
          </a:pPr>
          <a:r>
            <a:rPr lang="zh-CN" altLang="en-US" sz="1800" kern="1200" dirty="0"/>
            <a:t>链接跳转</a:t>
          </a:r>
        </a:p>
        <a:p>
          <a:pPr marL="171450" lvl="1" indent="-171450" algn="l" defTabSz="800100">
            <a:lnSpc>
              <a:spcPct val="90000"/>
            </a:lnSpc>
            <a:spcBef>
              <a:spcPct val="0"/>
            </a:spcBef>
            <a:spcAft>
              <a:spcPct val="15000"/>
            </a:spcAft>
            <a:buChar char="•"/>
          </a:pPr>
          <a:r>
            <a:rPr lang="zh-CN" altLang="en-US" sz="1800" kern="1200" dirty="0"/>
            <a:t>网页代码结构</a:t>
          </a:r>
        </a:p>
      </dsp:txBody>
      <dsp:txXfrm>
        <a:off x="0" y="2030599"/>
        <a:ext cx="2838267" cy="2030599"/>
      </dsp:txXfrm>
    </dsp:sp>
    <dsp:sp modelId="{39DDF45F-42C8-4CB0-9BF3-4E4DAC45670E}">
      <dsp:nvSpPr>
        <dsp:cNvPr id="0" name=""/>
        <dsp:cNvSpPr/>
      </dsp:nvSpPr>
      <dsp:spPr>
        <a:xfrm>
          <a:off x="576604" y="304589"/>
          <a:ext cx="1690473" cy="16904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0" r="-60000"/>
          </a:stretch>
        </a:blipFill>
        <a:ln>
          <a:noFill/>
        </a:ln>
        <a:effectLst/>
      </dsp:spPr>
      <dsp:style>
        <a:lnRef idx="0">
          <a:scrgbClr r="0" g="0" b="0"/>
        </a:lnRef>
        <a:fillRef idx="1">
          <a:scrgbClr r="0" g="0" b="0"/>
        </a:fillRef>
        <a:effectRef idx="2">
          <a:scrgbClr r="0" g="0" b="0"/>
        </a:effectRef>
        <a:fontRef idx="minor"/>
      </dsp:style>
    </dsp:sp>
    <dsp:sp modelId="{2776094B-6970-4E69-87BC-33FC4600AC86}">
      <dsp:nvSpPr>
        <dsp:cNvPr id="0" name=""/>
        <dsp:cNvSpPr/>
      </dsp:nvSpPr>
      <dsp:spPr>
        <a:xfrm>
          <a:off x="2926123" y="0"/>
          <a:ext cx="2838267" cy="5076498"/>
        </a:xfrm>
        <a:prstGeom prst="roundRect">
          <a:avLst>
            <a:gd name="adj" fmla="val 10000"/>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编写爬虫程序</a:t>
          </a:r>
        </a:p>
        <a:p>
          <a:pPr marL="171450" lvl="1" indent="-171450" algn="l" defTabSz="800100">
            <a:lnSpc>
              <a:spcPct val="90000"/>
            </a:lnSpc>
            <a:spcBef>
              <a:spcPct val="0"/>
            </a:spcBef>
            <a:spcAft>
              <a:spcPct val="15000"/>
            </a:spcAft>
            <a:buChar char="•"/>
          </a:pPr>
          <a:r>
            <a:rPr lang="zh-CN" altLang="en-US" sz="1800" kern="1200" dirty="0"/>
            <a:t>使用爬虫框架</a:t>
          </a:r>
        </a:p>
        <a:p>
          <a:pPr marL="171450" lvl="1" indent="-171450" algn="l" defTabSz="800100">
            <a:lnSpc>
              <a:spcPct val="90000"/>
            </a:lnSpc>
            <a:spcBef>
              <a:spcPct val="0"/>
            </a:spcBef>
            <a:spcAft>
              <a:spcPct val="15000"/>
            </a:spcAft>
            <a:buChar char="•"/>
          </a:pPr>
          <a:r>
            <a:rPr lang="zh-CN" altLang="en-US" sz="1800" kern="1200" dirty="0"/>
            <a:t>不使用爬虫框架</a:t>
          </a:r>
        </a:p>
        <a:p>
          <a:pPr marL="171450" lvl="1" indent="-171450" algn="l" defTabSz="800100">
            <a:lnSpc>
              <a:spcPct val="90000"/>
            </a:lnSpc>
            <a:spcBef>
              <a:spcPct val="0"/>
            </a:spcBef>
            <a:spcAft>
              <a:spcPct val="15000"/>
            </a:spcAft>
            <a:buChar char="•"/>
          </a:pPr>
          <a:r>
            <a:rPr lang="zh-CN" altLang="en-US" sz="1800" kern="1200" dirty="0"/>
            <a:t>解析</a:t>
          </a:r>
          <a:r>
            <a:rPr lang="en-US" altLang="zh-CN" sz="1800" kern="1200" dirty="0"/>
            <a:t>HTML</a:t>
          </a:r>
          <a:r>
            <a:rPr lang="zh-CN" altLang="en-US" sz="1800" kern="1200" dirty="0"/>
            <a:t>网页</a:t>
          </a:r>
        </a:p>
        <a:p>
          <a:pPr marL="171450" lvl="1" indent="-171450" algn="l" defTabSz="800100">
            <a:lnSpc>
              <a:spcPct val="90000"/>
            </a:lnSpc>
            <a:spcBef>
              <a:spcPct val="0"/>
            </a:spcBef>
            <a:spcAft>
              <a:spcPct val="15000"/>
            </a:spcAft>
            <a:buChar char="•"/>
          </a:pPr>
          <a:r>
            <a:rPr lang="zh-CN" altLang="en-US" sz="1800" kern="1200" dirty="0"/>
            <a:t>提取关键信息</a:t>
          </a:r>
        </a:p>
        <a:p>
          <a:pPr marL="114300" lvl="1" indent="-114300" algn="l" defTabSz="622300">
            <a:lnSpc>
              <a:spcPct val="90000"/>
            </a:lnSpc>
            <a:spcBef>
              <a:spcPct val="0"/>
            </a:spcBef>
            <a:spcAft>
              <a:spcPct val="15000"/>
            </a:spcAft>
            <a:buChar char="•"/>
          </a:pPr>
          <a:endParaRPr lang="zh-CN" altLang="en-US" sz="1400" kern="1200" dirty="0"/>
        </a:p>
        <a:p>
          <a:pPr marL="114300" lvl="1" indent="-114300" algn="l" defTabSz="622300">
            <a:lnSpc>
              <a:spcPct val="90000"/>
            </a:lnSpc>
            <a:spcBef>
              <a:spcPct val="0"/>
            </a:spcBef>
            <a:spcAft>
              <a:spcPct val="15000"/>
            </a:spcAft>
            <a:buChar char="•"/>
          </a:pPr>
          <a:endParaRPr lang="zh-CN" altLang="en-US" sz="1400" kern="1200" dirty="0"/>
        </a:p>
      </dsp:txBody>
      <dsp:txXfrm>
        <a:off x="2926123" y="2030599"/>
        <a:ext cx="2838267" cy="2030599"/>
      </dsp:txXfrm>
    </dsp:sp>
    <dsp:sp modelId="{2444187C-534F-4A91-8CFF-05A16C926CDA}">
      <dsp:nvSpPr>
        <dsp:cNvPr id="0" name=""/>
        <dsp:cNvSpPr/>
      </dsp:nvSpPr>
      <dsp:spPr>
        <a:xfrm>
          <a:off x="3500020" y="304589"/>
          <a:ext cx="1690473" cy="1690473"/>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C09B4A2B-1DC8-4E50-AC0F-5FFAFB374C3A}">
      <dsp:nvSpPr>
        <dsp:cNvPr id="0" name=""/>
        <dsp:cNvSpPr/>
      </dsp:nvSpPr>
      <dsp:spPr>
        <a:xfrm>
          <a:off x="5849539" y="0"/>
          <a:ext cx="2838267" cy="5076498"/>
        </a:xfrm>
        <a:prstGeom prst="roundRect">
          <a:avLst>
            <a:gd name="adj" fmla="val 10000"/>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数据存储</a:t>
          </a:r>
        </a:p>
        <a:p>
          <a:pPr marL="171450" lvl="1" indent="-171450" algn="l" defTabSz="800100">
            <a:lnSpc>
              <a:spcPct val="90000"/>
            </a:lnSpc>
            <a:spcBef>
              <a:spcPct val="0"/>
            </a:spcBef>
            <a:spcAft>
              <a:spcPct val="15000"/>
            </a:spcAft>
            <a:buChar char="•"/>
          </a:pPr>
          <a:r>
            <a:rPr lang="zh-CN" altLang="en-US" sz="1800" kern="1200" dirty="0"/>
            <a:t>存储到文件</a:t>
          </a:r>
        </a:p>
        <a:p>
          <a:pPr marL="171450" lvl="1" indent="-171450" algn="l" defTabSz="800100">
            <a:lnSpc>
              <a:spcPct val="90000"/>
            </a:lnSpc>
            <a:spcBef>
              <a:spcPct val="0"/>
            </a:spcBef>
            <a:spcAft>
              <a:spcPct val="15000"/>
            </a:spcAft>
            <a:buChar char="•"/>
          </a:pPr>
          <a:r>
            <a:rPr lang="zh-CN" altLang="en-US" sz="1800" kern="1200" dirty="0"/>
            <a:t>存储到数据库</a:t>
          </a:r>
        </a:p>
      </dsp:txBody>
      <dsp:txXfrm>
        <a:off x="5849539" y="2030599"/>
        <a:ext cx="2838267" cy="2030599"/>
      </dsp:txXfrm>
    </dsp:sp>
    <dsp:sp modelId="{11C49C2A-7977-4AF5-A481-FA9D30D9B840}">
      <dsp:nvSpPr>
        <dsp:cNvPr id="0" name=""/>
        <dsp:cNvSpPr/>
      </dsp:nvSpPr>
      <dsp:spPr>
        <a:xfrm>
          <a:off x="6423436" y="304589"/>
          <a:ext cx="1690473" cy="1690473"/>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71822FCE-C028-46CE-BAAE-717420E25000}">
      <dsp:nvSpPr>
        <dsp:cNvPr id="0" name=""/>
        <dsp:cNvSpPr/>
      </dsp:nvSpPr>
      <dsp:spPr>
        <a:xfrm>
          <a:off x="8772955" y="0"/>
          <a:ext cx="2838267" cy="5076498"/>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数据分析</a:t>
          </a: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a:t>数据挖掘</a:t>
          </a:r>
        </a:p>
        <a:p>
          <a:pPr marL="171450" lvl="1" indent="-171450" algn="l" defTabSz="800100">
            <a:lnSpc>
              <a:spcPct val="90000"/>
            </a:lnSpc>
            <a:spcBef>
              <a:spcPct val="0"/>
            </a:spcBef>
            <a:spcAft>
              <a:spcPct val="15000"/>
            </a:spcAft>
            <a:buChar char="•"/>
          </a:pPr>
          <a:r>
            <a:rPr lang="zh-CN" altLang="en-US" sz="1800" kern="1200" dirty="0"/>
            <a:t>数据聚合</a:t>
          </a:r>
        </a:p>
        <a:p>
          <a:pPr marL="171450" lvl="1" indent="-171450" algn="l" defTabSz="800100">
            <a:lnSpc>
              <a:spcPct val="90000"/>
            </a:lnSpc>
            <a:spcBef>
              <a:spcPct val="0"/>
            </a:spcBef>
            <a:spcAft>
              <a:spcPct val="15000"/>
            </a:spcAft>
            <a:buChar char="•"/>
          </a:pPr>
          <a:r>
            <a:rPr lang="zh-CN" altLang="en-US" sz="1800" kern="1200" dirty="0"/>
            <a:t>预测</a:t>
          </a:r>
        </a:p>
        <a:p>
          <a:pPr marL="171450" lvl="1" indent="-171450" algn="l" defTabSz="800100">
            <a:lnSpc>
              <a:spcPct val="90000"/>
            </a:lnSpc>
            <a:spcBef>
              <a:spcPct val="0"/>
            </a:spcBef>
            <a:spcAft>
              <a:spcPct val="15000"/>
            </a:spcAft>
            <a:buChar char="•"/>
          </a:pPr>
          <a:r>
            <a:rPr lang="en-US" altLang="zh-CN" sz="1800" kern="1200" dirty="0"/>
            <a:t>……</a:t>
          </a:r>
          <a:endParaRPr lang="zh-CN" altLang="en-US" sz="1800" kern="1200" dirty="0"/>
        </a:p>
      </dsp:txBody>
      <dsp:txXfrm>
        <a:off x="8772955" y="2030599"/>
        <a:ext cx="2838267" cy="2030599"/>
      </dsp:txXfrm>
    </dsp:sp>
    <dsp:sp modelId="{4BD41CD2-43E0-4198-9C93-3A16C4109A29}">
      <dsp:nvSpPr>
        <dsp:cNvPr id="0" name=""/>
        <dsp:cNvSpPr/>
      </dsp:nvSpPr>
      <dsp:spPr>
        <a:xfrm>
          <a:off x="9346852" y="304589"/>
          <a:ext cx="1690473" cy="1690473"/>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35FA2E12-8D63-4B51-ADA3-77C5AB525DB6}">
      <dsp:nvSpPr>
        <dsp:cNvPr id="0" name=""/>
        <dsp:cNvSpPr/>
      </dsp:nvSpPr>
      <dsp:spPr>
        <a:xfrm>
          <a:off x="501847" y="4254384"/>
          <a:ext cx="10684816" cy="761474"/>
        </a:xfrm>
        <a:prstGeom prst="leftRightArrow">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FE1EC-4216-4DA3-BCD8-102DBBC45AC3}"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C82C10-7E47-4B86-9F5E-B4D6F122DF6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baike.baidu.com/item/%E6%97%A5%E6%9C%AC/111617" TargetMode="External"/><Relationship Id="rId3" Type="http://schemas.openxmlformats.org/officeDocument/2006/relationships/hyperlink" Target="https://baike.baidu.com/item/%E4%BA%92%E8%81%94%E7%BD%91/199186" TargetMode="External"/><Relationship Id="rId7" Type="http://schemas.openxmlformats.org/officeDocument/2006/relationships/hyperlink" Target="https://baike.baidu.com/item/%E7%91%9E%E5%85%B8/291092"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baike.baidu.com/item/%E8%8B%B1%E5%9B%BD/144602" TargetMode="External"/><Relationship Id="rId5" Type="http://schemas.openxmlformats.org/officeDocument/2006/relationships/hyperlink" Target="https://baike.baidu.com/item/%E6%AC%A7%E6%B4%B2/145550" TargetMode="External"/><Relationship Id="rId4" Type="http://schemas.openxmlformats.org/officeDocument/2006/relationships/hyperlink" Target="https://baike.baidu.com/item/%E7%BE%8E%E5%9B%BD/12548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C82C10-7E47-4B86-9F5E-B4D6F122DF6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46</a:t>
            </a:fld>
            <a:endParaRPr lang="zh-CN" altLang="en-US"/>
          </a:p>
        </p:txBody>
      </p:sp>
    </p:spTree>
    <p:extLst>
      <p:ext uri="{BB962C8B-B14F-4D97-AF65-F5344CB8AC3E}">
        <p14:creationId xmlns:p14="http://schemas.microsoft.com/office/powerpoint/2010/main" val="257622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48</a:t>
            </a:fld>
            <a:endParaRPr lang="zh-CN" altLang="en-US"/>
          </a:p>
        </p:txBody>
      </p:sp>
    </p:spTree>
    <p:extLst>
      <p:ext uri="{BB962C8B-B14F-4D97-AF65-F5344CB8AC3E}">
        <p14:creationId xmlns:p14="http://schemas.microsoft.com/office/powerpoint/2010/main" val="2411807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49</a:t>
            </a:fld>
            <a:endParaRPr lang="zh-CN" altLang="en-US"/>
          </a:p>
        </p:txBody>
      </p:sp>
    </p:spTree>
    <p:extLst>
      <p:ext uri="{BB962C8B-B14F-4D97-AF65-F5344CB8AC3E}">
        <p14:creationId xmlns:p14="http://schemas.microsoft.com/office/powerpoint/2010/main" val="1042688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50</a:t>
            </a:fld>
            <a:endParaRPr lang="zh-CN" altLang="en-US"/>
          </a:p>
        </p:txBody>
      </p:sp>
    </p:spTree>
    <p:extLst>
      <p:ext uri="{BB962C8B-B14F-4D97-AF65-F5344CB8AC3E}">
        <p14:creationId xmlns:p14="http://schemas.microsoft.com/office/powerpoint/2010/main" val="245964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2</a:t>
            </a:fld>
            <a:endParaRPr lang="zh-CN" altLang="en-US"/>
          </a:p>
        </p:txBody>
      </p:sp>
    </p:spTree>
    <p:extLst>
      <p:ext uri="{BB962C8B-B14F-4D97-AF65-F5344CB8AC3E}">
        <p14:creationId xmlns:p14="http://schemas.microsoft.com/office/powerpoint/2010/main" val="79257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endParaRPr lang="en-US" altLang="zh-CN" dirty="0"/>
          </a:p>
          <a:p>
            <a:r>
              <a:rPr lang="zh-CN" altLang="en-US" dirty="0"/>
              <a:t>根服务器主要用来管理</a:t>
            </a:r>
            <a:r>
              <a:rPr lang="zh-CN" altLang="en-US" dirty="0">
                <a:hlinkClick r:id="rId3"/>
              </a:rPr>
              <a:t>互联网</a:t>
            </a:r>
            <a:r>
              <a:rPr lang="zh-CN" altLang="en-US" dirty="0"/>
              <a:t>的主目录，全世界</a:t>
            </a:r>
            <a:r>
              <a:rPr lang="en-US" altLang="zh-CN" dirty="0"/>
              <a:t>IPv4</a:t>
            </a:r>
            <a:r>
              <a:rPr lang="zh-CN" altLang="en-US" dirty="0"/>
              <a:t>根服务器只有</a:t>
            </a:r>
            <a:r>
              <a:rPr lang="en-US" altLang="zh-CN" dirty="0"/>
              <a:t>13</a:t>
            </a:r>
            <a:r>
              <a:rPr lang="zh-CN" altLang="en-US" dirty="0"/>
              <a:t>台（这</a:t>
            </a:r>
            <a:r>
              <a:rPr lang="en-US" altLang="zh-CN" dirty="0"/>
              <a:t>13</a:t>
            </a:r>
            <a:r>
              <a:rPr lang="zh-CN" altLang="en-US" dirty="0"/>
              <a:t>台</a:t>
            </a:r>
            <a:r>
              <a:rPr lang="en-US" altLang="zh-CN" dirty="0"/>
              <a:t>IPv4</a:t>
            </a:r>
            <a:r>
              <a:rPr lang="zh-CN" altLang="en-US" dirty="0"/>
              <a:t>根域名服务器名字分别为“</a:t>
            </a:r>
            <a:r>
              <a:rPr lang="en-US" altLang="zh-CN" dirty="0"/>
              <a:t>A”</a:t>
            </a:r>
            <a:r>
              <a:rPr lang="zh-CN" altLang="en-US" dirty="0"/>
              <a:t>至“</a:t>
            </a:r>
            <a:r>
              <a:rPr lang="en-US" altLang="zh-CN" dirty="0"/>
              <a:t>M”</a:t>
            </a:r>
            <a:r>
              <a:rPr lang="zh-CN" altLang="en-US" dirty="0"/>
              <a:t>），</a:t>
            </a:r>
            <a:r>
              <a:rPr lang="en-US" altLang="zh-CN" dirty="0"/>
              <a:t>1</a:t>
            </a:r>
            <a:r>
              <a:rPr lang="zh-CN" altLang="en-US" dirty="0"/>
              <a:t>个为主根服务器在</a:t>
            </a:r>
            <a:r>
              <a:rPr lang="zh-CN" altLang="en-US" dirty="0">
                <a:hlinkClick r:id="rId4"/>
              </a:rPr>
              <a:t>美国</a:t>
            </a:r>
            <a:r>
              <a:rPr lang="zh-CN" altLang="en-US" dirty="0"/>
              <a:t>。其余</a:t>
            </a:r>
            <a:r>
              <a:rPr lang="en-US" altLang="zh-CN" dirty="0"/>
              <a:t>12</a:t>
            </a:r>
            <a:r>
              <a:rPr lang="zh-CN" altLang="en-US" dirty="0"/>
              <a:t>个均为辅根服务器，其中</a:t>
            </a:r>
            <a:r>
              <a:rPr lang="en-US" altLang="zh-CN" dirty="0"/>
              <a:t>9</a:t>
            </a:r>
            <a:r>
              <a:rPr lang="zh-CN" altLang="en-US" dirty="0"/>
              <a:t>个在美国，</a:t>
            </a:r>
            <a:r>
              <a:rPr lang="zh-CN" altLang="en-US" dirty="0">
                <a:hlinkClick r:id="rId5"/>
              </a:rPr>
              <a:t>欧洲</a:t>
            </a:r>
            <a:r>
              <a:rPr lang="en-US" altLang="zh-CN" dirty="0"/>
              <a:t>2</a:t>
            </a:r>
            <a:r>
              <a:rPr lang="zh-CN" altLang="en-US" dirty="0"/>
              <a:t>个，位于</a:t>
            </a:r>
            <a:r>
              <a:rPr lang="zh-CN" altLang="en-US" dirty="0">
                <a:hlinkClick r:id="rId6"/>
              </a:rPr>
              <a:t>英国</a:t>
            </a:r>
            <a:r>
              <a:rPr lang="zh-CN" altLang="en-US" dirty="0"/>
              <a:t>和</a:t>
            </a:r>
            <a:r>
              <a:rPr lang="zh-CN" altLang="en-US" dirty="0">
                <a:hlinkClick r:id="rId7"/>
              </a:rPr>
              <a:t>瑞典</a:t>
            </a:r>
            <a:r>
              <a:rPr lang="zh-CN" altLang="en-US" dirty="0"/>
              <a:t>，亚洲</a:t>
            </a:r>
            <a:r>
              <a:rPr lang="en-US" altLang="zh-CN" dirty="0"/>
              <a:t>1</a:t>
            </a:r>
            <a:r>
              <a:rPr lang="zh-CN" altLang="en-US" dirty="0"/>
              <a:t>个位于</a:t>
            </a:r>
            <a:r>
              <a:rPr lang="zh-CN" altLang="en-US" dirty="0">
                <a:hlinkClick r:id="rId8"/>
              </a:rPr>
              <a:t>日本</a:t>
            </a:r>
            <a:r>
              <a:rPr lang="zh-CN" altLang="en-US" dirty="0"/>
              <a:t>。 </a:t>
            </a:r>
          </a:p>
        </p:txBody>
      </p:sp>
      <p:sp>
        <p:nvSpPr>
          <p:cNvPr id="4" name="灯片编号占位符 3"/>
          <p:cNvSpPr>
            <a:spLocks noGrp="1"/>
          </p:cNvSpPr>
          <p:nvPr>
            <p:ph type="sldNum" sz="quarter" idx="5"/>
          </p:nvPr>
        </p:nvSpPr>
        <p:spPr/>
        <p:txBody>
          <a:bodyPr/>
          <a:lstStyle/>
          <a:p>
            <a:fld id="{65C82C10-7E47-4B86-9F5E-B4D6F122DF6F}" type="slidenum">
              <a:rPr lang="zh-CN" altLang="en-US" smtClean="0"/>
              <a:t>11</a:t>
            </a:fld>
            <a:endParaRPr lang="zh-CN" altLang="en-US"/>
          </a:p>
        </p:txBody>
      </p:sp>
    </p:spTree>
    <p:extLst>
      <p:ext uri="{BB962C8B-B14F-4D97-AF65-F5344CB8AC3E}">
        <p14:creationId xmlns:p14="http://schemas.microsoft.com/office/powerpoint/2010/main" val="305863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12</a:t>
            </a:fld>
            <a:endParaRPr lang="zh-CN" altLang="en-US"/>
          </a:p>
        </p:txBody>
      </p:sp>
    </p:spTree>
    <p:extLst>
      <p:ext uri="{BB962C8B-B14F-4D97-AF65-F5344CB8AC3E}">
        <p14:creationId xmlns:p14="http://schemas.microsoft.com/office/powerpoint/2010/main" val="273952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p>
        </p:txBody>
      </p:sp>
      <p:sp>
        <p:nvSpPr>
          <p:cNvPr id="4" name="灯片编号占位符 3"/>
          <p:cNvSpPr>
            <a:spLocks noGrp="1"/>
          </p:cNvSpPr>
          <p:nvPr>
            <p:ph type="sldNum" sz="quarter" idx="5"/>
          </p:nvPr>
        </p:nvSpPr>
        <p:spPr/>
        <p:txBody>
          <a:bodyPr/>
          <a:lstStyle/>
          <a:p>
            <a:fld id="{65C82C10-7E47-4B86-9F5E-B4D6F122DF6F}" type="slidenum">
              <a:rPr lang="zh-CN" altLang="en-US" smtClean="0"/>
              <a:t>15</a:t>
            </a:fld>
            <a:endParaRPr lang="zh-CN" altLang="en-US"/>
          </a:p>
        </p:txBody>
      </p:sp>
    </p:spTree>
    <p:extLst>
      <p:ext uri="{BB962C8B-B14F-4D97-AF65-F5344CB8AC3E}">
        <p14:creationId xmlns:p14="http://schemas.microsoft.com/office/powerpoint/2010/main" val="1046352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p>
        </p:txBody>
      </p:sp>
      <p:sp>
        <p:nvSpPr>
          <p:cNvPr id="4" name="灯片编号占位符 3"/>
          <p:cNvSpPr>
            <a:spLocks noGrp="1"/>
          </p:cNvSpPr>
          <p:nvPr>
            <p:ph type="sldNum" sz="quarter" idx="5"/>
          </p:nvPr>
        </p:nvSpPr>
        <p:spPr/>
        <p:txBody>
          <a:bodyPr/>
          <a:lstStyle/>
          <a:p>
            <a:fld id="{65C82C10-7E47-4B86-9F5E-B4D6F122DF6F}" type="slidenum">
              <a:rPr lang="zh-CN" altLang="en-US" smtClean="0"/>
              <a:t>31</a:t>
            </a:fld>
            <a:endParaRPr lang="zh-CN" altLang="en-US"/>
          </a:p>
        </p:txBody>
      </p:sp>
    </p:spTree>
    <p:extLst>
      <p:ext uri="{BB962C8B-B14F-4D97-AF65-F5344CB8AC3E}">
        <p14:creationId xmlns:p14="http://schemas.microsoft.com/office/powerpoint/2010/main" val="170802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39</a:t>
            </a:fld>
            <a:endParaRPr lang="zh-CN" altLang="en-US"/>
          </a:p>
        </p:txBody>
      </p:sp>
    </p:spTree>
    <p:extLst>
      <p:ext uri="{BB962C8B-B14F-4D97-AF65-F5344CB8AC3E}">
        <p14:creationId xmlns:p14="http://schemas.microsoft.com/office/powerpoint/2010/main" val="427163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40</a:t>
            </a:fld>
            <a:endParaRPr lang="zh-CN" altLang="en-US"/>
          </a:p>
        </p:txBody>
      </p:sp>
    </p:spTree>
    <p:extLst>
      <p:ext uri="{BB962C8B-B14F-4D97-AF65-F5344CB8AC3E}">
        <p14:creationId xmlns:p14="http://schemas.microsoft.com/office/powerpoint/2010/main" val="257024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41</a:t>
            </a:fld>
            <a:endParaRPr lang="zh-CN" altLang="en-US"/>
          </a:p>
        </p:txBody>
      </p:sp>
    </p:spTree>
    <p:extLst>
      <p:ext uri="{BB962C8B-B14F-4D97-AF65-F5344CB8AC3E}">
        <p14:creationId xmlns:p14="http://schemas.microsoft.com/office/powerpoint/2010/main" val="99507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1.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docs.python-requests.org/zh_CN/latest/user/quickstart.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hyperlink" Target="https://docs.python.org/zh-cn/3/library/re.html"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blog.csdn.net/qq_36148847/article/details/79167267"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regexper.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www.qq717.com/"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qy.lianjia.com/ershoufan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baike.baidu.com/item/HTML"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hyperlink" Target="https://baike.baidu.com/item/XML" TargetMode="External"/><Relationship Id="rId4" Type="http://schemas.openxmlformats.org/officeDocument/2006/relationships/hyperlink" Target="https://baike.baidu.com/item/%E6%A0%87%E5%87%86%E9%80%9A%E7%94%A8%E6%A0%87%E8%AE%B0%E8%AF%AD%E8%A8%80/680507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 y="1376624"/>
            <a:ext cx="12192001" cy="4280599"/>
          </a:xfrm>
          <a:prstGeom prst="rect">
            <a:avLst/>
          </a:prstGeom>
        </p:spPr>
      </p:pic>
      <p:sp>
        <p:nvSpPr>
          <p:cNvPr id="2" name="矩形 1"/>
          <p:cNvSpPr/>
          <p:nvPr/>
        </p:nvSpPr>
        <p:spPr>
          <a:xfrm>
            <a:off x="-9558" y="1376625"/>
            <a:ext cx="12201558" cy="4280598"/>
          </a:xfrm>
          <a:prstGeom prst="rect">
            <a:avLst/>
          </a:prstGeom>
          <a:gradFill>
            <a:gsLst>
              <a:gs pos="100000">
                <a:srgbClr val="7030A0"/>
              </a:gs>
              <a:gs pos="59000">
                <a:schemeClr val="accent1">
                  <a:lumMod val="5000"/>
                  <a:lumOff val="95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图文框 20"/>
          <p:cNvSpPr/>
          <p:nvPr/>
        </p:nvSpPr>
        <p:spPr>
          <a:xfrm>
            <a:off x="1029963" y="1144713"/>
            <a:ext cx="10112958" cy="4790541"/>
          </a:xfrm>
          <a:prstGeom prst="frame">
            <a:avLst>
              <a:gd name="adj1" fmla="val 460"/>
            </a:avLst>
          </a:prstGeom>
          <a:gradFill>
            <a:gsLst>
              <a:gs pos="0">
                <a:srgbClr val="7030A0">
                  <a:alpha val="80000"/>
                </a:srgbClr>
              </a:gs>
              <a:gs pos="69000">
                <a:schemeClr val="accent1">
                  <a:lumMod val="45000"/>
                  <a:lumOff val="55000"/>
                </a:schemeClr>
              </a:gs>
              <a:gs pos="99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8"/>
          <p:cNvSpPr txBox="1"/>
          <p:nvPr/>
        </p:nvSpPr>
        <p:spPr>
          <a:xfrm>
            <a:off x="4075286" y="3098468"/>
            <a:ext cx="6037245" cy="646331"/>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3600" b="1" dirty="0">
                <a:solidFill>
                  <a:schemeClr val="bg1"/>
                </a:solidFill>
                <a:latin typeface="方正兰亭超细黑简体" panose="02000000000000000000" pitchFamily="2" charset="-122"/>
                <a:ea typeface="方正兰亭超细黑简体" panose="02000000000000000000" pitchFamily="2" charset="-122"/>
              </a:rPr>
              <a:t>Python</a:t>
            </a:r>
            <a:r>
              <a:rPr lang="zh-CN" altLang="en-US" sz="3600" b="1" dirty="0">
                <a:solidFill>
                  <a:schemeClr val="bg1"/>
                </a:solidFill>
                <a:latin typeface="方正兰亭超细黑简体" panose="02000000000000000000" pitchFamily="2" charset="-122"/>
                <a:ea typeface="方正兰亭超细黑简体" panose="02000000000000000000" pitchFamily="2" charset="-122"/>
              </a:rPr>
              <a:t>爬虫与数据分析</a:t>
            </a:r>
            <a:endParaRPr lang="zh-HK" altLang="en-US" sz="36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6" name="文本框 13"/>
          <p:cNvSpPr txBox="1"/>
          <p:nvPr/>
        </p:nvSpPr>
        <p:spPr>
          <a:xfrm>
            <a:off x="6463863" y="4839412"/>
            <a:ext cx="4264388"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endParaRPr lang="zh-CN" altLang="en-US" sz="1600" dirty="0">
              <a:solidFill>
                <a:schemeClr val="bg1"/>
              </a:solidFill>
              <a:latin typeface="微软雅黑" panose="020B0503020204020204" charset="-122"/>
              <a:ea typeface="微软雅黑" panose="020B0503020204020204" charset="-122"/>
            </a:endParaRPr>
          </a:p>
        </p:txBody>
      </p:sp>
      <p:sp>
        <p:nvSpPr>
          <p:cNvPr id="7" name="文本框 10"/>
          <p:cNvSpPr txBox="1"/>
          <p:nvPr/>
        </p:nvSpPr>
        <p:spPr>
          <a:xfrm>
            <a:off x="1020405" y="2891437"/>
            <a:ext cx="2536938"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2019 </a:t>
            </a:r>
            <a:endParaRPr lang="zh-CN" altLang="en-US" sz="6600" b="1"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endParaRPr>
          </a:p>
        </p:txBody>
      </p:sp>
      <p:cxnSp>
        <p:nvCxnSpPr>
          <p:cNvPr id="16" name="直接连接符 15"/>
          <p:cNvCxnSpPr/>
          <p:nvPr/>
        </p:nvCxnSpPr>
        <p:spPr>
          <a:xfrm>
            <a:off x="3544944" y="3098468"/>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44944" y="3751592"/>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sp>
        <p:nvSpPr>
          <p:cNvPr id="28" name="文本框 13"/>
          <p:cNvSpPr txBox="1"/>
          <p:nvPr/>
        </p:nvSpPr>
        <p:spPr>
          <a:xfrm>
            <a:off x="6463863" y="4512524"/>
            <a:ext cx="4417496"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FangSong" panose="02010609060101010101" pitchFamily="49" charset="-122"/>
                <a:ea typeface="FangSong" panose="02010609060101010101" pitchFamily="49" charset="-122"/>
              </a:rPr>
              <a:t>林  世  明</a:t>
            </a:r>
            <a:endParaRPr lang="en-US" altLang="zh-CN" b="1" dirty="0">
              <a:solidFill>
                <a:schemeClr val="bg1"/>
              </a:solidFill>
              <a:latin typeface="FangSong" panose="02010609060101010101" pitchFamily="49" charset="-122"/>
              <a:ea typeface="FangSong" panose="02010609060101010101" pitchFamily="49" charset="-122"/>
            </a:endParaRPr>
          </a:p>
          <a:p>
            <a:pPr algn="dist"/>
            <a:r>
              <a:rPr lang="zh-CN" altLang="en-US" b="1" dirty="0">
                <a:solidFill>
                  <a:schemeClr val="bg1"/>
                </a:solidFill>
                <a:latin typeface="FangSong" panose="02010609060101010101" pitchFamily="49" charset="-122"/>
                <a:ea typeface="FangSong" panose="02010609060101010101" pitchFamily="49" charset="-122"/>
              </a:rPr>
              <a:t>厦门大学 信息学院  </a:t>
            </a:r>
          </a:p>
        </p:txBody>
      </p:sp>
      <p:grpSp>
        <p:nvGrpSpPr>
          <p:cNvPr id="14" name="组合 13"/>
          <p:cNvGrpSpPr/>
          <p:nvPr/>
        </p:nvGrpSpPr>
        <p:grpSpPr>
          <a:xfrm rot="5400000">
            <a:off x="233816" y="-233816"/>
            <a:ext cx="1813203" cy="2280835"/>
            <a:chOff x="-10" y="830"/>
            <a:chExt cx="1986" cy="2498"/>
          </a:xfrm>
        </p:grpSpPr>
        <p:sp>
          <p:nvSpPr>
            <p:cNvPr id="15" name="流程图: 合并 14"/>
            <p:cNvSpPr/>
            <p:nvPr/>
          </p:nvSpPr>
          <p:spPr>
            <a:xfrm rot="5400000" flipV="1">
              <a:off x="-176" y="1908"/>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流程图: 合并 16"/>
            <p:cNvSpPr/>
            <p:nvPr/>
          </p:nvSpPr>
          <p:spPr>
            <a:xfrm rot="5400000" flipV="1">
              <a:off x="45" y="1233"/>
              <a:ext cx="1760" cy="1390"/>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流程图: 合并 1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9" name="流程图: 合并 18"/>
          <p:cNvSpPr/>
          <p:nvPr/>
        </p:nvSpPr>
        <p:spPr>
          <a:xfrm rot="10800000">
            <a:off x="10881360" y="5813349"/>
            <a:ext cx="1310640" cy="1035685"/>
          </a:xfrm>
          <a:prstGeom prst="flowChartMerge">
            <a:avLst/>
          </a:prstGeom>
          <a:gradFill flip="none" rotWithShape="1">
            <a:gsLst>
              <a:gs pos="80000">
                <a:schemeClr val="accent1">
                  <a:lumMod val="40000"/>
                  <a:lumOff val="60000"/>
                </a:schemeClr>
              </a:gs>
              <a:gs pos="11000">
                <a:schemeClr val="accent3">
                  <a:lumMod val="5000"/>
                  <a:lumOff val="9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流程图: 合并 21"/>
          <p:cNvSpPr/>
          <p:nvPr/>
        </p:nvSpPr>
        <p:spPr>
          <a:xfrm flipV="1">
            <a:off x="9357431" y="5813348"/>
            <a:ext cx="1168400" cy="922020"/>
          </a:xfrm>
          <a:prstGeom prst="flowChartMerge">
            <a:avLst/>
          </a:prstGeom>
          <a:gradFill>
            <a:gsLst>
              <a:gs pos="5000">
                <a:schemeClr val="accent1">
                  <a:lumMod val="20000"/>
                  <a:lumOff val="80000"/>
                  <a:alpha val="70000"/>
                </a:schemeClr>
              </a:gs>
              <a:gs pos="70000">
                <a:schemeClr val="accent3">
                  <a:lumMod val="45000"/>
                  <a:lumOff val="55000"/>
                </a:schemeClr>
              </a:gs>
              <a:gs pos="94000">
                <a:schemeClr val="accent3">
                  <a:lumMod val="45000"/>
                  <a:lumOff val="55000"/>
                </a:schemeClr>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流程图: 合并 23"/>
          <p:cNvSpPr/>
          <p:nvPr/>
        </p:nvSpPr>
        <p:spPr>
          <a:xfrm flipV="1">
            <a:off x="10158412" y="5534980"/>
            <a:ext cx="1445895" cy="922020"/>
          </a:xfrm>
          <a:prstGeom prst="flowChartMerge">
            <a:avLst/>
          </a:prstGeom>
          <a:gradFill>
            <a:gsLst>
              <a:gs pos="0">
                <a:schemeClr val="accent1"/>
              </a:gs>
              <a:gs pos="74000">
                <a:srgbClr val="CD89F7"/>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流程图: 合并 24"/>
          <p:cNvSpPr/>
          <p:nvPr/>
        </p:nvSpPr>
        <p:spPr>
          <a:xfrm rot="10800000">
            <a:off x="11305169" y="5261746"/>
            <a:ext cx="654667" cy="517667"/>
          </a:xfrm>
          <a:prstGeom prst="flowChartMerge">
            <a:avLst/>
          </a:prstGeom>
          <a:gradFill flip="none" rotWithShape="1">
            <a:gsLst>
              <a:gs pos="32000">
                <a:srgbClr val="FFC000"/>
              </a:gs>
              <a:gs pos="9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p:cNvPicPr>
            <a:picLocks noChangeAspect="1"/>
          </p:cNvPicPr>
          <p:nvPr/>
        </p:nvPicPr>
        <p:blipFill>
          <a:blip r:embed="rId5"/>
          <a:stretch>
            <a:fillRect/>
          </a:stretch>
        </p:blipFill>
        <p:spPr>
          <a:xfrm>
            <a:off x="9591642" y="44385"/>
            <a:ext cx="2590800" cy="819149"/>
          </a:xfrm>
          <a:prstGeom prst="rect">
            <a:avLst/>
          </a:prstGeom>
        </p:spPr>
      </p:pic>
      <p:sp>
        <p:nvSpPr>
          <p:cNvPr id="3" name="文本框 2">
            <a:extLst>
              <a:ext uri="{FF2B5EF4-FFF2-40B4-BE49-F238E27FC236}">
                <a16:creationId xmlns:a16="http://schemas.microsoft.com/office/drawing/2014/main" id="{52386BDA-6E2B-4F91-98E7-2466AE5F7855}"/>
              </a:ext>
            </a:extLst>
          </p:cNvPr>
          <p:cNvSpPr txBox="1"/>
          <p:nvPr/>
        </p:nvSpPr>
        <p:spPr>
          <a:xfrm>
            <a:off x="4772025" y="344599"/>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28EF7C07-3268-435D-A6F9-1749E3681A29}"/>
              </a:ext>
            </a:extLst>
          </p:cNvPr>
          <p:cNvSpPr txBox="1"/>
          <p:nvPr/>
        </p:nvSpPr>
        <p:spPr>
          <a:xfrm>
            <a:off x="5852008" y="3973504"/>
            <a:ext cx="5109091" cy="461665"/>
          </a:xfrm>
          <a:prstGeom prst="rect">
            <a:avLst/>
          </a:prstGeom>
          <a:noFill/>
        </p:spPr>
        <p:txBody>
          <a:bodyPr wrap="none" rtlCol="0">
            <a:spAutoFit/>
          </a:bodyPr>
          <a:lstStyle/>
          <a:p>
            <a:r>
              <a:rPr lang="en-US" altLang="zh-CN" sz="2400" dirty="0">
                <a:solidFill>
                  <a:schemeClr val="bg1"/>
                </a:solidFill>
                <a:latin typeface="KaiTi" panose="02010609060101010101" pitchFamily="49" charset="-122"/>
                <a:ea typeface="KaiTi" panose="02010609060101010101" pitchFamily="49" charset="-122"/>
              </a:rPr>
              <a:t>----</a:t>
            </a:r>
            <a:r>
              <a:rPr lang="zh-CN" altLang="en-US" sz="2400" dirty="0">
                <a:solidFill>
                  <a:schemeClr val="bg1"/>
                </a:solidFill>
                <a:latin typeface="KaiTi" panose="02010609060101010101" pitchFamily="49" charset="-122"/>
                <a:ea typeface="KaiTi" panose="02010609060101010101" pitchFamily="49" charset="-122"/>
              </a:rPr>
              <a:t>清远市中学教师</a:t>
            </a:r>
            <a:r>
              <a:rPr lang="en-US" altLang="zh-CN" sz="2400" dirty="0">
                <a:solidFill>
                  <a:schemeClr val="bg1"/>
                </a:solidFill>
                <a:latin typeface="KaiTi" panose="02010609060101010101" pitchFamily="49" charset="-122"/>
                <a:ea typeface="KaiTi" panose="02010609060101010101" pitchFamily="49" charset="-122"/>
              </a:rPr>
              <a:t>Python</a:t>
            </a:r>
            <a:r>
              <a:rPr lang="zh-CN" altLang="en-US" sz="2400" dirty="0">
                <a:solidFill>
                  <a:schemeClr val="bg1"/>
                </a:solidFill>
                <a:latin typeface="KaiTi" panose="02010609060101010101" pitchFamily="49" charset="-122"/>
                <a:ea typeface="KaiTi" panose="02010609060101010101" pitchFamily="49" charset="-122"/>
              </a:rPr>
              <a:t>编程培训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HTML</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sp>
        <p:nvSpPr>
          <p:cNvPr id="11" name="矩形 10">
            <a:extLst>
              <a:ext uri="{FF2B5EF4-FFF2-40B4-BE49-F238E27FC236}">
                <a16:creationId xmlns:a16="http://schemas.microsoft.com/office/drawing/2014/main" id="{2F8E248B-7FBE-4E44-8969-0C6AE8016201}"/>
              </a:ext>
            </a:extLst>
          </p:cNvPr>
          <p:cNvSpPr/>
          <p:nvPr/>
        </p:nvSpPr>
        <p:spPr>
          <a:xfrm>
            <a:off x="1255927" y="990599"/>
            <a:ext cx="3272050" cy="369332"/>
          </a:xfrm>
          <a:prstGeom prst="rect">
            <a:avLst/>
          </a:prstGeom>
        </p:spPr>
        <p:txBody>
          <a:bodyPr wrap="none">
            <a:spAutoFit/>
          </a:bodyPr>
          <a:lstStyle/>
          <a:p>
            <a:r>
              <a:rPr lang="zh-CN" altLang="en-US" dirty="0"/>
              <a:t>访问：https://www.python.org/</a:t>
            </a:r>
          </a:p>
        </p:txBody>
      </p:sp>
      <p:sp>
        <p:nvSpPr>
          <p:cNvPr id="41" name="矩形 40">
            <a:extLst>
              <a:ext uri="{FF2B5EF4-FFF2-40B4-BE49-F238E27FC236}">
                <a16:creationId xmlns:a16="http://schemas.microsoft.com/office/drawing/2014/main" id="{27A5FE66-8355-465F-B036-B705A318530D}"/>
              </a:ext>
            </a:extLst>
          </p:cNvPr>
          <p:cNvSpPr/>
          <p:nvPr/>
        </p:nvSpPr>
        <p:spPr>
          <a:xfrm>
            <a:off x="1255927" y="1374143"/>
            <a:ext cx="1800493" cy="369332"/>
          </a:xfrm>
          <a:prstGeom prst="rect">
            <a:avLst/>
          </a:prstGeom>
        </p:spPr>
        <p:txBody>
          <a:bodyPr wrap="none">
            <a:spAutoFit/>
          </a:bodyPr>
          <a:lstStyle/>
          <a:p>
            <a:r>
              <a:rPr lang="zh-CN" altLang="en-US" dirty="0"/>
              <a:t>浏览器端显示：</a:t>
            </a:r>
          </a:p>
        </p:txBody>
      </p:sp>
      <p:sp>
        <p:nvSpPr>
          <p:cNvPr id="42" name="矩形 41">
            <a:extLst>
              <a:ext uri="{FF2B5EF4-FFF2-40B4-BE49-F238E27FC236}">
                <a16:creationId xmlns:a16="http://schemas.microsoft.com/office/drawing/2014/main" id="{5C2CF60E-72D7-4393-9E9C-2E7C91518742}"/>
              </a:ext>
            </a:extLst>
          </p:cNvPr>
          <p:cNvSpPr/>
          <p:nvPr/>
        </p:nvSpPr>
        <p:spPr>
          <a:xfrm>
            <a:off x="6474976" y="1337962"/>
            <a:ext cx="1659429" cy="369332"/>
          </a:xfrm>
          <a:prstGeom prst="rect">
            <a:avLst/>
          </a:prstGeom>
        </p:spPr>
        <p:txBody>
          <a:bodyPr wrap="none">
            <a:spAutoFit/>
          </a:bodyPr>
          <a:lstStyle/>
          <a:p>
            <a:r>
              <a:rPr lang="en-US" altLang="zh-CN" dirty="0"/>
              <a:t>HTML</a:t>
            </a:r>
            <a:r>
              <a:rPr lang="zh-CN" altLang="en-US" dirty="0"/>
              <a:t>源代码：</a:t>
            </a:r>
          </a:p>
        </p:txBody>
      </p:sp>
      <p:pic>
        <p:nvPicPr>
          <p:cNvPr id="9" name="图片 8">
            <a:extLst>
              <a:ext uri="{FF2B5EF4-FFF2-40B4-BE49-F238E27FC236}">
                <a16:creationId xmlns:a16="http://schemas.microsoft.com/office/drawing/2014/main" id="{2100FE5A-8936-4D1E-9F12-01F2F4F3D95A}"/>
              </a:ext>
            </a:extLst>
          </p:cNvPr>
          <p:cNvPicPr>
            <a:picLocks noChangeAspect="1"/>
          </p:cNvPicPr>
          <p:nvPr/>
        </p:nvPicPr>
        <p:blipFill>
          <a:blip r:embed="rId3"/>
          <a:stretch>
            <a:fillRect/>
          </a:stretch>
        </p:blipFill>
        <p:spPr>
          <a:xfrm>
            <a:off x="767931" y="1998978"/>
            <a:ext cx="7945821" cy="4291571"/>
          </a:xfrm>
          <a:prstGeom prst="rect">
            <a:avLst/>
          </a:prstGeom>
        </p:spPr>
      </p:pic>
      <p:pic>
        <p:nvPicPr>
          <p:cNvPr id="13" name="图片 12">
            <a:extLst>
              <a:ext uri="{FF2B5EF4-FFF2-40B4-BE49-F238E27FC236}">
                <a16:creationId xmlns:a16="http://schemas.microsoft.com/office/drawing/2014/main" id="{AB840D8C-C6C0-4DAB-A08D-BFE8A998243C}"/>
              </a:ext>
            </a:extLst>
          </p:cNvPr>
          <p:cNvPicPr>
            <a:picLocks noChangeAspect="1"/>
          </p:cNvPicPr>
          <p:nvPr/>
        </p:nvPicPr>
        <p:blipFill>
          <a:blip r:embed="rId4"/>
          <a:stretch>
            <a:fillRect/>
          </a:stretch>
        </p:blipFill>
        <p:spPr>
          <a:xfrm>
            <a:off x="3581570" y="1998978"/>
            <a:ext cx="8588760" cy="4638825"/>
          </a:xfrm>
          <a:prstGeom prst="rect">
            <a:avLst/>
          </a:prstGeom>
        </p:spPr>
      </p:pic>
    </p:spTree>
    <p:extLst>
      <p:ext uri="{BB962C8B-B14F-4D97-AF65-F5344CB8AC3E}">
        <p14:creationId xmlns:p14="http://schemas.microsoft.com/office/powerpoint/2010/main" val="1742026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HTTP</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3"/>
          <a:stretch>
            <a:fillRect/>
          </a:stretch>
        </p:blipFill>
        <p:spPr>
          <a:xfrm>
            <a:off x="9429750" y="171450"/>
            <a:ext cx="2590800" cy="819149"/>
          </a:xfrm>
          <a:prstGeom prst="rect">
            <a:avLst/>
          </a:prstGeom>
        </p:spPr>
      </p:pic>
      <p:sp>
        <p:nvSpPr>
          <p:cNvPr id="11" name="矩形 10">
            <a:extLst>
              <a:ext uri="{FF2B5EF4-FFF2-40B4-BE49-F238E27FC236}">
                <a16:creationId xmlns:a16="http://schemas.microsoft.com/office/drawing/2014/main" id="{2F8E248B-7FBE-4E44-8969-0C6AE8016201}"/>
              </a:ext>
            </a:extLst>
          </p:cNvPr>
          <p:cNvSpPr/>
          <p:nvPr/>
        </p:nvSpPr>
        <p:spPr>
          <a:xfrm>
            <a:off x="1255928" y="1032195"/>
            <a:ext cx="10358004" cy="646331"/>
          </a:xfrm>
          <a:prstGeom prst="rect">
            <a:avLst/>
          </a:prstGeom>
        </p:spPr>
        <p:txBody>
          <a:bodyPr wrap="square">
            <a:spAutoFit/>
          </a:bodyPr>
          <a:lstStyle/>
          <a:p>
            <a:r>
              <a:rPr lang="en-US" altLang="zh-CN" b="1" dirty="0">
                <a:solidFill>
                  <a:srgbClr val="FF0000"/>
                </a:solidFill>
                <a:latin typeface="+mn-ea"/>
              </a:rPr>
              <a:t>HTTP(</a:t>
            </a:r>
            <a:r>
              <a:rPr lang="en-US" altLang="zh-CN" b="1" dirty="0" err="1">
                <a:solidFill>
                  <a:srgbClr val="FF0000"/>
                </a:solidFill>
                <a:latin typeface="+mn-ea"/>
              </a:rPr>
              <a:t>HyperText</a:t>
            </a:r>
            <a:r>
              <a:rPr lang="en-US" altLang="zh-CN" b="1" dirty="0">
                <a:solidFill>
                  <a:srgbClr val="FF0000"/>
                </a:solidFill>
                <a:latin typeface="+mn-ea"/>
              </a:rPr>
              <a:t> Transfer Protocol,</a:t>
            </a:r>
            <a:r>
              <a:rPr lang="zh-CN" altLang="en-US" b="1" dirty="0">
                <a:solidFill>
                  <a:srgbClr val="FF0000"/>
                </a:solidFill>
                <a:latin typeface="+mn-ea"/>
              </a:rPr>
              <a:t>超文本传输协议</a:t>
            </a:r>
            <a:r>
              <a:rPr lang="en-US" altLang="zh-CN" b="1" dirty="0">
                <a:solidFill>
                  <a:srgbClr val="FF0000"/>
                </a:solidFill>
                <a:latin typeface="+mn-ea"/>
              </a:rPr>
              <a:t>)</a:t>
            </a:r>
            <a:r>
              <a:rPr lang="zh-CN" altLang="en-US" dirty="0">
                <a:latin typeface="+mn-ea"/>
              </a:rPr>
              <a:t>是互联网上应用最为广泛的一种网络协议。所有的</a:t>
            </a:r>
            <a:r>
              <a:rPr lang="en-US" altLang="zh-CN" dirty="0">
                <a:latin typeface="+mn-ea"/>
              </a:rPr>
              <a:t>WWW</a:t>
            </a:r>
            <a:r>
              <a:rPr lang="zh-CN" altLang="en-US" dirty="0">
                <a:latin typeface="+mn-ea"/>
              </a:rPr>
              <a:t>文件都必须遵守这个标准。</a:t>
            </a:r>
            <a:r>
              <a:rPr lang="en-US" altLang="zh-CN" dirty="0">
                <a:latin typeface="+mn-ea"/>
              </a:rPr>
              <a:t>HTTP</a:t>
            </a:r>
            <a:r>
              <a:rPr lang="zh-CN" altLang="en-US" dirty="0">
                <a:latin typeface="+mn-ea"/>
              </a:rPr>
              <a:t>是一个客户端和服务器端请求和应答的标准（</a:t>
            </a:r>
            <a:r>
              <a:rPr lang="en-US" altLang="zh-CN" dirty="0">
                <a:latin typeface="+mn-ea"/>
              </a:rPr>
              <a:t>TCP</a:t>
            </a:r>
            <a:r>
              <a:rPr lang="zh-CN" altLang="en-US" dirty="0">
                <a:latin typeface="+mn-ea"/>
              </a:rPr>
              <a:t>）。</a:t>
            </a:r>
          </a:p>
        </p:txBody>
      </p:sp>
      <p:pic>
        <p:nvPicPr>
          <p:cNvPr id="12" name="图片 11">
            <a:extLst>
              <a:ext uri="{FF2B5EF4-FFF2-40B4-BE49-F238E27FC236}">
                <a16:creationId xmlns:a16="http://schemas.microsoft.com/office/drawing/2014/main" id="{03460058-0776-4D8E-9BE1-4CE8A0AB6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756" y="1919000"/>
            <a:ext cx="5488213" cy="4821291"/>
          </a:xfrm>
          <a:prstGeom prst="rect">
            <a:avLst/>
          </a:prstGeom>
        </p:spPr>
      </p:pic>
      <p:sp>
        <p:nvSpPr>
          <p:cNvPr id="14" name="文本框 13">
            <a:extLst>
              <a:ext uri="{FF2B5EF4-FFF2-40B4-BE49-F238E27FC236}">
                <a16:creationId xmlns:a16="http://schemas.microsoft.com/office/drawing/2014/main" id="{D3FA37B7-03EE-47CB-B928-59875C1CD42D}"/>
              </a:ext>
            </a:extLst>
          </p:cNvPr>
          <p:cNvSpPr txBox="1"/>
          <p:nvPr/>
        </p:nvSpPr>
        <p:spPr>
          <a:xfrm>
            <a:off x="4720611" y="2200255"/>
            <a:ext cx="2159566" cy="523220"/>
          </a:xfrm>
          <a:prstGeom prst="rect">
            <a:avLst/>
          </a:prstGeom>
          <a:noFill/>
        </p:spPr>
        <p:txBody>
          <a:bodyPr wrap="none" rtlCol="0">
            <a:spAutoFit/>
          </a:bodyPr>
          <a:lstStyle/>
          <a:p>
            <a:r>
              <a:rPr lang="zh-CN" altLang="en-US" sz="1400" b="1" dirty="0"/>
              <a:t>用户在浏览器输入网址：</a:t>
            </a:r>
            <a:endParaRPr lang="en-US" altLang="zh-CN" sz="1400" b="1" dirty="0"/>
          </a:p>
          <a:p>
            <a:r>
              <a:rPr lang="en-US" altLang="zh-CN" sz="1400" b="1" dirty="0"/>
              <a:t>http://www.baidu.com</a:t>
            </a:r>
            <a:endParaRPr lang="zh-CN" altLang="en-US" sz="1400" b="1" dirty="0"/>
          </a:p>
        </p:txBody>
      </p:sp>
      <p:sp>
        <p:nvSpPr>
          <p:cNvPr id="15" name="文本框 14">
            <a:extLst>
              <a:ext uri="{FF2B5EF4-FFF2-40B4-BE49-F238E27FC236}">
                <a16:creationId xmlns:a16="http://schemas.microsoft.com/office/drawing/2014/main" id="{0E411357-50F9-49C1-B10B-9C7EA1D8061B}"/>
              </a:ext>
            </a:extLst>
          </p:cNvPr>
          <p:cNvSpPr txBox="1"/>
          <p:nvPr/>
        </p:nvSpPr>
        <p:spPr>
          <a:xfrm>
            <a:off x="438958" y="2281541"/>
            <a:ext cx="4826726" cy="3139321"/>
          </a:xfrm>
          <a:prstGeom prst="rect">
            <a:avLst/>
          </a:prstGeom>
          <a:noFill/>
        </p:spPr>
        <p:txBody>
          <a:bodyPr wrap="square" rtlCol="0">
            <a:spAutoFit/>
          </a:bodyPr>
          <a:lstStyle/>
          <a:p>
            <a:pPr algn="just"/>
            <a:r>
              <a:rPr lang="zh-CN" altLang="en-US" dirty="0">
                <a:latin typeface="+mn-ea"/>
              </a:rPr>
              <a:t>常见的</a:t>
            </a:r>
            <a:r>
              <a:rPr lang="en-US" altLang="zh-CN" dirty="0">
                <a:latin typeface="+mn-ea"/>
              </a:rPr>
              <a:t>HTTP</a:t>
            </a:r>
            <a:r>
              <a:rPr lang="zh-CN" altLang="en-US" dirty="0">
                <a:latin typeface="+mn-ea"/>
              </a:rPr>
              <a:t>请求方式：</a:t>
            </a:r>
            <a:endParaRPr lang="en-US" altLang="zh-CN" dirty="0">
              <a:latin typeface="+mn-ea"/>
            </a:endParaRPr>
          </a:p>
          <a:p>
            <a:pPr algn="just"/>
            <a:r>
              <a:rPr lang="en-US" altLang="zh-CN" b="1" dirty="0">
                <a:solidFill>
                  <a:srgbClr val="FF0000"/>
                </a:solidFill>
                <a:latin typeface="+mn-ea"/>
              </a:rPr>
              <a:t>get</a:t>
            </a:r>
            <a:r>
              <a:rPr lang="zh-CN" altLang="en-US" b="1" dirty="0">
                <a:solidFill>
                  <a:srgbClr val="FF0000"/>
                </a:solidFill>
                <a:latin typeface="+mn-ea"/>
              </a:rPr>
              <a:t>请求</a:t>
            </a:r>
            <a:r>
              <a:rPr lang="en-US" altLang="zh-CN" b="1" dirty="0">
                <a:solidFill>
                  <a:srgbClr val="FF0000"/>
                </a:solidFill>
                <a:latin typeface="+mn-ea"/>
              </a:rPr>
              <a:t>:</a:t>
            </a:r>
          </a:p>
          <a:p>
            <a:pPr algn="just"/>
            <a:r>
              <a:rPr lang="zh-CN" altLang="en-US" dirty="0">
                <a:latin typeface="+mn-ea"/>
              </a:rPr>
              <a:t>将请求参数追加在</a:t>
            </a:r>
            <a:r>
              <a:rPr lang="en-US" altLang="zh-CN" dirty="0" err="1">
                <a:latin typeface="+mn-ea"/>
              </a:rPr>
              <a:t>url</a:t>
            </a:r>
            <a:r>
              <a:rPr lang="zh-CN" altLang="en-US" dirty="0">
                <a:latin typeface="+mn-ea"/>
              </a:rPr>
              <a:t>后面，不安全</a:t>
            </a:r>
          </a:p>
          <a:p>
            <a:pPr algn="just"/>
            <a:r>
              <a:rPr lang="en-US" altLang="zh-CN" dirty="0" err="1">
                <a:latin typeface="+mn-ea"/>
              </a:rPr>
              <a:t>url</a:t>
            </a:r>
            <a:r>
              <a:rPr lang="zh-CN" altLang="en-US" dirty="0">
                <a:latin typeface="+mn-ea"/>
              </a:rPr>
              <a:t>长度限制</a:t>
            </a:r>
            <a:r>
              <a:rPr lang="en-US" altLang="zh-CN" dirty="0">
                <a:latin typeface="+mn-ea"/>
              </a:rPr>
              <a:t>get</a:t>
            </a:r>
            <a:r>
              <a:rPr lang="zh-CN" altLang="en-US" dirty="0">
                <a:latin typeface="+mn-ea"/>
              </a:rPr>
              <a:t>请求方式数据的大小</a:t>
            </a:r>
          </a:p>
          <a:p>
            <a:pPr algn="just"/>
            <a:r>
              <a:rPr lang="zh-CN" altLang="en-US" dirty="0">
                <a:latin typeface="+mn-ea"/>
              </a:rPr>
              <a:t>没有请求体</a:t>
            </a:r>
          </a:p>
          <a:p>
            <a:pPr algn="just"/>
            <a:r>
              <a:rPr lang="zh-CN" altLang="en-US" dirty="0">
                <a:latin typeface="+mn-ea"/>
              </a:rPr>
              <a:t>一般的</a:t>
            </a:r>
            <a:r>
              <a:rPr lang="en-US" altLang="zh-CN" dirty="0">
                <a:latin typeface="+mn-ea"/>
              </a:rPr>
              <a:t>HTTP</a:t>
            </a:r>
            <a:r>
              <a:rPr lang="zh-CN" altLang="en-US" dirty="0">
                <a:latin typeface="+mn-ea"/>
              </a:rPr>
              <a:t>请求大多都是</a:t>
            </a:r>
            <a:r>
              <a:rPr lang="en-US" altLang="zh-CN" dirty="0">
                <a:latin typeface="+mn-ea"/>
              </a:rPr>
              <a:t>GET</a:t>
            </a:r>
            <a:r>
              <a:rPr lang="zh-CN" altLang="en-US" dirty="0">
                <a:latin typeface="+mn-ea"/>
              </a:rPr>
              <a:t>。</a:t>
            </a:r>
          </a:p>
          <a:p>
            <a:pPr algn="just"/>
            <a:r>
              <a:rPr lang="en-US" altLang="zh-CN" b="1" dirty="0">
                <a:solidFill>
                  <a:srgbClr val="FF0000"/>
                </a:solidFill>
                <a:latin typeface="+mn-ea"/>
              </a:rPr>
              <a:t>post</a:t>
            </a:r>
            <a:r>
              <a:rPr lang="zh-CN" altLang="en-US" b="1" dirty="0">
                <a:solidFill>
                  <a:srgbClr val="FF0000"/>
                </a:solidFill>
                <a:latin typeface="+mn-ea"/>
              </a:rPr>
              <a:t>请求：</a:t>
            </a:r>
          </a:p>
          <a:p>
            <a:pPr algn="just"/>
            <a:r>
              <a:rPr lang="zh-CN" altLang="en-US" dirty="0">
                <a:latin typeface="+mn-ea"/>
              </a:rPr>
              <a:t>请求参数在请求体处，较安全。</a:t>
            </a:r>
          </a:p>
          <a:p>
            <a:pPr algn="just"/>
            <a:r>
              <a:rPr lang="zh-CN" altLang="en-US" dirty="0">
                <a:latin typeface="+mn-ea"/>
              </a:rPr>
              <a:t>请求数据大小没有显示</a:t>
            </a:r>
          </a:p>
          <a:p>
            <a:pPr algn="just"/>
            <a:r>
              <a:rPr lang="zh-CN" altLang="en-US" dirty="0">
                <a:latin typeface="+mn-ea"/>
              </a:rPr>
              <a:t>只有表单设置为</a:t>
            </a:r>
            <a:r>
              <a:rPr lang="en-US" altLang="zh-CN" dirty="0">
                <a:latin typeface="+mn-ea"/>
              </a:rPr>
              <a:t>method=“post”</a:t>
            </a:r>
            <a:r>
              <a:rPr lang="zh-CN" altLang="en-US" dirty="0">
                <a:latin typeface="+mn-ea"/>
              </a:rPr>
              <a:t>才是</a:t>
            </a:r>
            <a:r>
              <a:rPr lang="en-US" altLang="zh-CN" dirty="0">
                <a:latin typeface="+mn-ea"/>
              </a:rPr>
              <a:t>post</a:t>
            </a:r>
            <a:r>
              <a:rPr lang="zh-CN" altLang="en-US" dirty="0">
                <a:latin typeface="+mn-ea"/>
              </a:rPr>
              <a:t>请求，其他都是</a:t>
            </a:r>
            <a:r>
              <a:rPr lang="en-US" altLang="zh-CN" dirty="0">
                <a:latin typeface="+mn-ea"/>
              </a:rPr>
              <a:t>get</a:t>
            </a:r>
            <a:r>
              <a:rPr lang="zh-CN" altLang="en-US" dirty="0">
                <a:latin typeface="+mn-ea"/>
              </a:rPr>
              <a:t>请求</a:t>
            </a:r>
          </a:p>
        </p:txBody>
      </p:sp>
      <p:sp>
        <p:nvSpPr>
          <p:cNvPr id="16" name="文本框 15">
            <a:extLst>
              <a:ext uri="{FF2B5EF4-FFF2-40B4-BE49-F238E27FC236}">
                <a16:creationId xmlns:a16="http://schemas.microsoft.com/office/drawing/2014/main" id="{420CCEF3-D027-4104-A077-E26C2A6C76B3}"/>
              </a:ext>
            </a:extLst>
          </p:cNvPr>
          <p:cNvSpPr txBox="1"/>
          <p:nvPr/>
        </p:nvSpPr>
        <p:spPr>
          <a:xfrm>
            <a:off x="405017" y="5796081"/>
            <a:ext cx="5930739" cy="646331"/>
          </a:xfrm>
          <a:prstGeom prst="rect">
            <a:avLst/>
          </a:prstGeom>
          <a:noFill/>
        </p:spPr>
        <p:txBody>
          <a:bodyPr wrap="square" rtlCol="0">
            <a:spAutoFit/>
          </a:bodyPr>
          <a:lstStyle/>
          <a:p>
            <a:r>
              <a:rPr lang="zh-CN" altLang="en-US" dirty="0"/>
              <a:t>此外还有</a:t>
            </a:r>
            <a:r>
              <a:rPr lang="en-US" altLang="zh-CN" b="1" dirty="0"/>
              <a:t>HEAD</a:t>
            </a:r>
            <a:r>
              <a:rPr lang="zh-CN" altLang="en-US" b="1" dirty="0"/>
              <a:t>请求、</a:t>
            </a:r>
            <a:r>
              <a:rPr lang="en-US" altLang="zh-CN" b="1" dirty="0"/>
              <a:t> DELETE</a:t>
            </a:r>
            <a:r>
              <a:rPr lang="zh-CN" altLang="en-US" b="1" dirty="0"/>
              <a:t>请求、</a:t>
            </a:r>
            <a:r>
              <a:rPr lang="en-US" altLang="zh-CN" b="1" dirty="0"/>
              <a:t> OPTIONS</a:t>
            </a:r>
            <a:r>
              <a:rPr lang="zh-CN" altLang="en-US" b="1" dirty="0"/>
              <a:t>请求、</a:t>
            </a:r>
            <a:r>
              <a:rPr lang="en-US" altLang="zh-CN" b="1" dirty="0"/>
              <a:t> PUT</a:t>
            </a:r>
            <a:r>
              <a:rPr lang="zh-CN" altLang="en-US" b="1" dirty="0"/>
              <a:t>请求、</a:t>
            </a:r>
            <a:r>
              <a:rPr lang="en-US" altLang="zh-CN" b="1" dirty="0"/>
              <a:t> TRACE</a:t>
            </a:r>
            <a:r>
              <a:rPr lang="zh-CN" altLang="en-US" b="1" dirty="0"/>
              <a:t>请求、</a:t>
            </a:r>
            <a:r>
              <a:rPr lang="en-US" altLang="zh-CN" b="1" dirty="0"/>
              <a:t> CONNECT</a:t>
            </a:r>
            <a:r>
              <a:rPr lang="zh-CN" altLang="en-US" b="1" dirty="0"/>
              <a:t>请求</a:t>
            </a:r>
            <a:endParaRPr lang="zh-CN" altLang="en-US" dirty="0"/>
          </a:p>
        </p:txBody>
      </p:sp>
    </p:spTree>
    <p:extLst>
      <p:ext uri="{BB962C8B-B14F-4D97-AF65-F5344CB8AC3E}">
        <p14:creationId xmlns:p14="http://schemas.microsoft.com/office/powerpoint/2010/main" val="339675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URL</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3"/>
          <a:stretch>
            <a:fillRect/>
          </a:stretch>
        </p:blipFill>
        <p:spPr>
          <a:xfrm>
            <a:off x="9429750" y="171450"/>
            <a:ext cx="2590800" cy="819149"/>
          </a:xfrm>
          <a:prstGeom prst="rect">
            <a:avLst/>
          </a:prstGeom>
        </p:spPr>
      </p:pic>
      <p:sp>
        <p:nvSpPr>
          <p:cNvPr id="11" name="矩形 10">
            <a:extLst>
              <a:ext uri="{FF2B5EF4-FFF2-40B4-BE49-F238E27FC236}">
                <a16:creationId xmlns:a16="http://schemas.microsoft.com/office/drawing/2014/main" id="{2F8E248B-7FBE-4E44-8969-0C6AE8016201}"/>
              </a:ext>
            </a:extLst>
          </p:cNvPr>
          <p:cNvSpPr/>
          <p:nvPr/>
        </p:nvSpPr>
        <p:spPr>
          <a:xfrm>
            <a:off x="1255928" y="1493724"/>
            <a:ext cx="10389534" cy="4192943"/>
          </a:xfrm>
          <a:prstGeom prst="rect">
            <a:avLst/>
          </a:prstGeom>
        </p:spPr>
        <p:txBody>
          <a:bodyPr wrap="square">
            <a:spAutoFit/>
          </a:bodyPr>
          <a:lstStyle/>
          <a:p>
            <a:pPr algn="just">
              <a:lnSpc>
                <a:spcPct val="150000"/>
              </a:lnSpc>
            </a:pPr>
            <a:r>
              <a:rPr lang="en-US" altLang="zh-CN" sz="2000" dirty="0">
                <a:latin typeface="+mn-ea"/>
              </a:rPr>
              <a:t>URL</a:t>
            </a:r>
            <a:r>
              <a:rPr lang="zh-CN" altLang="en-US" sz="2000" dirty="0">
                <a:latin typeface="+mn-ea"/>
              </a:rPr>
              <a:t>：</a:t>
            </a:r>
            <a:r>
              <a:rPr lang="zh-CN" altLang="en-US" sz="2000" dirty="0">
                <a:solidFill>
                  <a:srgbClr val="FF0000"/>
                </a:solidFill>
                <a:latin typeface="+mn-ea"/>
              </a:rPr>
              <a:t>统一资源定位符</a:t>
            </a:r>
            <a:r>
              <a:rPr lang="en-US" altLang="zh-CN" sz="2000" dirty="0">
                <a:solidFill>
                  <a:srgbClr val="FF0000"/>
                </a:solidFill>
                <a:latin typeface="+mn-ea"/>
              </a:rPr>
              <a:t>(Uniform Resource Locator)</a:t>
            </a:r>
            <a:r>
              <a:rPr lang="zh-CN" altLang="en-US" sz="2000" dirty="0">
                <a:solidFill>
                  <a:srgbClr val="FF0000"/>
                </a:solidFill>
                <a:latin typeface="+mn-ea"/>
              </a:rPr>
              <a:t>，</a:t>
            </a:r>
            <a:endParaRPr lang="en-US" altLang="zh-CN" sz="2000" dirty="0">
              <a:solidFill>
                <a:srgbClr val="FF0000"/>
              </a:solidFill>
              <a:latin typeface="+mn-ea"/>
            </a:endParaRPr>
          </a:p>
          <a:p>
            <a:pPr algn="just">
              <a:lnSpc>
                <a:spcPct val="150000"/>
              </a:lnSpc>
            </a:pPr>
            <a:r>
              <a:rPr lang="zh-CN" altLang="en-US" sz="2000" dirty="0">
                <a:latin typeface="+mn-ea"/>
              </a:rPr>
              <a:t>它的一般格式如下</a:t>
            </a:r>
            <a:r>
              <a:rPr lang="en-US" altLang="zh-CN" sz="2000" dirty="0">
                <a:latin typeface="+mn-ea"/>
              </a:rPr>
              <a:t>(</a:t>
            </a:r>
            <a:r>
              <a:rPr lang="zh-CN" altLang="en-US" sz="2000" dirty="0">
                <a:latin typeface="+mn-ea"/>
              </a:rPr>
              <a:t>带方括号</a:t>
            </a:r>
            <a:r>
              <a:rPr lang="en-US" altLang="zh-CN" sz="2000" dirty="0">
                <a:latin typeface="+mn-ea"/>
              </a:rPr>
              <a:t>[]</a:t>
            </a:r>
            <a:r>
              <a:rPr lang="zh-CN" altLang="en-US" sz="2000" dirty="0">
                <a:latin typeface="+mn-ea"/>
              </a:rPr>
              <a:t>的为可选项</a:t>
            </a:r>
            <a:r>
              <a:rPr lang="en-US" altLang="zh-CN" sz="2000" dirty="0">
                <a:latin typeface="+mn-ea"/>
              </a:rPr>
              <a:t>)</a:t>
            </a:r>
            <a:r>
              <a:rPr lang="zh-CN" altLang="en-US" sz="2000" dirty="0">
                <a:latin typeface="+mn-ea"/>
              </a:rPr>
              <a:t>：    </a:t>
            </a:r>
            <a:endParaRPr lang="en-US" altLang="zh-CN" sz="2000" dirty="0">
              <a:latin typeface="+mn-ea"/>
            </a:endParaRPr>
          </a:p>
          <a:p>
            <a:pPr algn="just">
              <a:lnSpc>
                <a:spcPct val="150000"/>
              </a:lnSpc>
            </a:pPr>
            <a:r>
              <a:rPr lang="en-US" altLang="zh-CN" sz="2000" dirty="0">
                <a:latin typeface="+mn-ea"/>
              </a:rPr>
              <a:t>protocol :// hostname[:port] / path / [;parameters][?query]#fragment    </a:t>
            </a:r>
          </a:p>
          <a:p>
            <a:pPr algn="just">
              <a:lnSpc>
                <a:spcPct val="150000"/>
              </a:lnSpc>
            </a:pPr>
            <a:r>
              <a:rPr lang="en-US" altLang="zh-CN" sz="2000" dirty="0">
                <a:latin typeface="+mn-ea"/>
              </a:rPr>
              <a:t>URL</a:t>
            </a:r>
            <a:r>
              <a:rPr lang="zh-CN" altLang="en-US" sz="2000" dirty="0">
                <a:latin typeface="+mn-ea"/>
              </a:rPr>
              <a:t>的格式由三部分组成：   </a:t>
            </a:r>
            <a:endParaRPr lang="en-US" altLang="zh-CN" sz="2000" dirty="0">
              <a:latin typeface="+mn-ea"/>
            </a:endParaRPr>
          </a:p>
          <a:p>
            <a:pPr algn="just">
              <a:lnSpc>
                <a:spcPct val="150000"/>
              </a:lnSpc>
            </a:pPr>
            <a:r>
              <a:rPr lang="zh-CN" altLang="en-US" sz="2000" dirty="0">
                <a:latin typeface="+mn-ea"/>
              </a:rPr>
              <a:t>   </a:t>
            </a:r>
            <a:r>
              <a:rPr lang="en-US" altLang="zh-CN" sz="2000" dirty="0">
                <a:latin typeface="+mn-ea"/>
              </a:rPr>
              <a:t>(1)protocol</a:t>
            </a:r>
            <a:r>
              <a:rPr lang="zh-CN" altLang="en-US" sz="2000" dirty="0">
                <a:latin typeface="+mn-ea"/>
              </a:rPr>
              <a:t>：第一部分就是协议，有</a:t>
            </a:r>
            <a:r>
              <a:rPr lang="en-US" altLang="zh-CN" sz="2000" dirty="0">
                <a:latin typeface="+mn-ea"/>
              </a:rPr>
              <a:t>http</a:t>
            </a:r>
            <a:r>
              <a:rPr lang="zh-CN" altLang="en-US" sz="2000" dirty="0">
                <a:latin typeface="+mn-ea"/>
              </a:rPr>
              <a:t>、</a:t>
            </a:r>
            <a:r>
              <a:rPr lang="en-US" altLang="zh-CN" sz="2000" dirty="0">
                <a:latin typeface="+mn-ea"/>
              </a:rPr>
              <a:t>https</a:t>
            </a:r>
            <a:r>
              <a:rPr lang="zh-CN" altLang="en-US" sz="2000" dirty="0">
                <a:latin typeface="+mn-ea"/>
              </a:rPr>
              <a:t>；   </a:t>
            </a:r>
            <a:endParaRPr lang="en-US" altLang="zh-CN" sz="2000" dirty="0">
              <a:latin typeface="+mn-ea"/>
            </a:endParaRPr>
          </a:p>
          <a:p>
            <a:pPr algn="just">
              <a:lnSpc>
                <a:spcPct val="150000"/>
              </a:lnSpc>
            </a:pPr>
            <a:r>
              <a:rPr lang="en-US" altLang="zh-CN" sz="2000" dirty="0">
                <a:latin typeface="+mn-ea"/>
              </a:rPr>
              <a:t>  (2)hostname[:port]</a:t>
            </a:r>
            <a:r>
              <a:rPr lang="zh-CN" altLang="en-US" sz="2000" dirty="0">
                <a:latin typeface="+mn-ea"/>
              </a:rPr>
              <a:t>：第二部分就是主机名</a:t>
            </a:r>
            <a:r>
              <a:rPr lang="en-US" altLang="zh-CN" sz="2000" dirty="0">
                <a:latin typeface="+mn-ea"/>
              </a:rPr>
              <a:t>(</a:t>
            </a:r>
            <a:r>
              <a:rPr lang="zh-CN" altLang="en-US" sz="2000" dirty="0">
                <a:latin typeface="+mn-ea"/>
              </a:rPr>
              <a:t>还有端口号为可选参数</a:t>
            </a:r>
            <a:r>
              <a:rPr lang="en-US" altLang="zh-CN" sz="2000" dirty="0">
                <a:latin typeface="+mn-ea"/>
              </a:rPr>
              <a:t>)</a:t>
            </a:r>
            <a:r>
              <a:rPr lang="zh-CN" altLang="en-US" sz="2000" dirty="0">
                <a:latin typeface="+mn-ea"/>
              </a:rPr>
              <a:t>，一般网站默认的端口号为</a:t>
            </a:r>
            <a:r>
              <a:rPr lang="en-US" altLang="zh-CN" sz="2000" dirty="0">
                <a:solidFill>
                  <a:srgbClr val="FF0000"/>
                </a:solidFill>
                <a:latin typeface="+mn-ea"/>
              </a:rPr>
              <a:t>80</a:t>
            </a:r>
            <a:r>
              <a:rPr lang="zh-CN" altLang="en-US" sz="2000" dirty="0">
                <a:latin typeface="+mn-ea"/>
              </a:rPr>
              <a:t>，例如百度的主机名就是</a:t>
            </a:r>
            <a:r>
              <a:rPr lang="en-US" altLang="zh-CN" sz="2000" dirty="0">
                <a:latin typeface="+mn-ea"/>
              </a:rPr>
              <a:t>www.baidu.com</a:t>
            </a:r>
            <a:r>
              <a:rPr lang="zh-CN" altLang="en-US" sz="2000" dirty="0">
                <a:latin typeface="+mn-ea"/>
              </a:rPr>
              <a:t>，这个就是服务器的地址</a:t>
            </a:r>
            <a:r>
              <a:rPr lang="en-US" altLang="zh-CN" sz="2000" dirty="0">
                <a:latin typeface="+mn-ea"/>
              </a:rPr>
              <a:t>;   </a:t>
            </a:r>
          </a:p>
          <a:p>
            <a:pPr algn="just">
              <a:lnSpc>
                <a:spcPct val="150000"/>
              </a:lnSpc>
            </a:pPr>
            <a:r>
              <a:rPr lang="en-US" altLang="zh-CN" sz="2000" dirty="0">
                <a:latin typeface="+mn-ea"/>
              </a:rPr>
              <a:t>   (3)path</a:t>
            </a:r>
            <a:r>
              <a:rPr lang="zh-CN" altLang="en-US" sz="2000" dirty="0">
                <a:latin typeface="+mn-ea"/>
              </a:rPr>
              <a:t>：第三部分就是主机资源的具体地址，如目录和文件名等。    </a:t>
            </a:r>
            <a:endParaRPr lang="en-US" altLang="zh-CN" sz="2000" dirty="0">
              <a:latin typeface="+mn-ea"/>
            </a:endParaRPr>
          </a:p>
          <a:p>
            <a:pPr algn="just">
              <a:lnSpc>
                <a:spcPct val="150000"/>
              </a:lnSpc>
            </a:pPr>
            <a:r>
              <a:rPr lang="en-US" altLang="zh-CN" sz="2000" dirty="0">
                <a:latin typeface="+mn-ea"/>
              </a:rPr>
              <a:t>   </a:t>
            </a:r>
            <a:r>
              <a:rPr lang="zh-CN" altLang="en-US" sz="2000" dirty="0">
                <a:latin typeface="+mn-ea"/>
              </a:rPr>
              <a:t>网络爬虫就是根据这个</a:t>
            </a:r>
            <a:r>
              <a:rPr lang="en-US" altLang="zh-CN" sz="2000" dirty="0">
                <a:latin typeface="+mn-ea"/>
              </a:rPr>
              <a:t>URL</a:t>
            </a:r>
            <a:r>
              <a:rPr lang="zh-CN" altLang="en-US" sz="2000" dirty="0">
                <a:latin typeface="+mn-ea"/>
              </a:rPr>
              <a:t>来获取网页信息的。</a:t>
            </a:r>
          </a:p>
        </p:txBody>
      </p:sp>
    </p:spTree>
    <p:extLst>
      <p:ext uri="{BB962C8B-B14F-4D97-AF65-F5344CB8AC3E}">
        <p14:creationId xmlns:p14="http://schemas.microsoft.com/office/powerpoint/2010/main" val="115407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7"/>
            <a:ext cx="11254253" cy="166071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73582"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3</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网页请求</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2B21FCC3-455A-4F3C-8231-17CF9C226397}"/>
              </a:ext>
            </a:extLst>
          </p:cNvPr>
          <p:cNvSpPr txBox="1"/>
          <p:nvPr/>
        </p:nvSpPr>
        <p:spPr>
          <a:xfrm>
            <a:off x="7492703" y="4136214"/>
            <a:ext cx="3010733"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3.1 </a:t>
            </a:r>
            <a:r>
              <a:rPr lang="zh-CN" altLang="en-US" sz="1600" b="1" dirty="0">
                <a:solidFill>
                  <a:schemeClr val="bg1"/>
                </a:solidFill>
                <a:latin typeface="+mn-ea"/>
                <a:cs typeface="+mn-ea"/>
                <a:sym typeface="+mn-lt"/>
              </a:rPr>
              <a:t>爬虫的一般步骤</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3.2 </a:t>
            </a:r>
            <a:r>
              <a:rPr lang="zh-CN" altLang="en-US" sz="1600" b="1" dirty="0">
                <a:solidFill>
                  <a:schemeClr val="bg1"/>
                </a:solidFill>
                <a:latin typeface="+mn-ea"/>
                <a:cs typeface="+mn-ea"/>
                <a:sym typeface="+mn-lt"/>
              </a:rPr>
              <a:t>分析网页结构</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3.3 requests</a:t>
            </a:r>
            <a:r>
              <a:rPr lang="zh-CN" altLang="en-US" sz="1600" b="1" dirty="0">
                <a:solidFill>
                  <a:schemeClr val="bg1"/>
                </a:solidFill>
                <a:latin typeface="+mn-ea"/>
                <a:cs typeface="+mn-ea"/>
                <a:sym typeface="+mn-lt"/>
              </a:rPr>
              <a:t>库</a:t>
            </a:r>
            <a:endParaRPr lang="en-US" altLang="zh-CN" sz="1600" dirty="0">
              <a:solidFill>
                <a:schemeClr val="bg2"/>
              </a:solidFill>
              <a:latin typeface="+mn-ea"/>
              <a:cs typeface="+mn-ea"/>
              <a:sym typeface="+mn-lt"/>
            </a:endParaRP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2882236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爬虫的一般步骤</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71" name="内容占位符 3">
            <a:extLst>
              <a:ext uri="{FF2B5EF4-FFF2-40B4-BE49-F238E27FC236}">
                <a16:creationId xmlns:a16="http://schemas.microsoft.com/office/drawing/2014/main" id="{1D351457-6CCA-46CF-99B5-FC7AF6A6BB58}"/>
              </a:ext>
            </a:extLst>
          </p:cNvPr>
          <p:cNvGraphicFramePr>
            <a:graphicFrameLocks/>
          </p:cNvGraphicFramePr>
          <p:nvPr>
            <p:extLst>
              <p:ext uri="{D42A27DB-BD31-4B8C-83A1-F6EECF244321}">
                <p14:modId xmlns:p14="http://schemas.microsoft.com/office/powerpoint/2010/main" val="2208030534"/>
              </p:ext>
            </p:extLst>
          </p:nvPr>
        </p:nvGraphicFramePr>
        <p:xfrm>
          <a:off x="336329" y="1534510"/>
          <a:ext cx="11613931" cy="5076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graphicEl>
                                              <a:dgm id="{35FA2E12-8D63-4B51-ADA3-77C5AB525DB6}"/>
                                            </p:graphicEl>
                                          </p:spTgt>
                                        </p:tgtEl>
                                        <p:attrNameLst>
                                          <p:attrName>style.visibility</p:attrName>
                                        </p:attrNameLst>
                                      </p:cBhvr>
                                      <p:to>
                                        <p:strVal val="visible"/>
                                      </p:to>
                                    </p:set>
                                    <p:animEffect transition="in" filter="fade">
                                      <p:cBhvr>
                                        <p:cTn id="7" dur="500"/>
                                        <p:tgtEl>
                                          <p:spTgt spid="71">
                                            <p:graphicEl>
                                              <a:dgm id="{35FA2E12-8D63-4B51-ADA3-77C5AB525DB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graphicEl>
                                              <a:dgm id="{39DDF45F-42C8-4CB0-9BF3-4E4DAC45670E}"/>
                                            </p:graphicEl>
                                          </p:spTgt>
                                        </p:tgtEl>
                                        <p:attrNameLst>
                                          <p:attrName>style.visibility</p:attrName>
                                        </p:attrNameLst>
                                      </p:cBhvr>
                                      <p:to>
                                        <p:strVal val="visible"/>
                                      </p:to>
                                    </p:set>
                                    <p:animEffect transition="in" filter="fade">
                                      <p:cBhvr>
                                        <p:cTn id="12" dur="500"/>
                                        <p:tgtEl>
                                          <p:spTgt spid="71">
                                            <p:graphicEl>
                                              <a:dgm id="{39DDF45F-42C8-4CB0-9BF3-4E4DAC45670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1">
                                            <p:graphicEl>
                                              <a:dgm id="{F486F687-B666-4869-A62E-2B41BF618B4B}"/>
                                            </p:graphicEl>
                                          </p:spTgt>
                                        </p:tgtEl>
                                        <p:attrNameLst>
                                          <p:attrName>style.visibility</p:attrName>
                                        </p:attrNameLst>
                                      </p:cBhvr>
                                      <p:to>
                                        <p:strVal val="visible"/>
                                      </p:to>
                                    </p:set>
                                    <p:animEffect transition="in" filter="fade">
                                      <p:cBhvr>
                                        <p:cTn id="15" dur="500"/>
                                        <p:tgtEl>
                                          <p:spTgt spid="71">
                                            <p:graphicEl>
                                              <a:dgm id="{F486F687-B666-4869-A62E-2B41BF618B4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graphicEl>
                                              <a:dgm id="{2444187C-534F-4A91-8CFF-05A16C926CDA}"/>
                                            </p:graphicEl>
                                          </p:spTgt>
                                        </p:tgtEl>
                                        <p:attrNameLst>
                                          <p:attrName>style.visibility</p:attrName>
                                        </p:attrNameLst>
                                      </p:cBhvr>
                                      <p:to>
                                        <p:strVal val="visible"/>
                                      </p:to>
                                    </p:set>
                                    <p:animEffect transition="in" filter="fade">
                                      <p:cBhvr>
                                        <p:cTn id="20" dur="500"/>
                                        <p:tgtEl>
                                          <p:spTgt spid="71">
                                            <p:graphicEl>
                                              <a:dgm id="{2444187C-534F-4A91-8CFF-05A16C926CD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1">
                                            <p:graphicEl>
                                              <a:dgm id="{2776094B-6970-4E69-87BC-33FC4600AC86}"/>
                                            </p:graphicEl>
                                          </p:spTgt>
                                        </p:tgtEl>
                                        <p:attrNameLst>
                                          <p:attrName>style.visibility</p:attrName>
                                        </p:attrNameLst>
                                      </p:cBhvr>
                                      <p:to>
                                        <p:strVal val="visible"/>
                                      </p:to>
                                    </p:set>
                                    <p:animEffect transition="in" filter="fade">
                                      <p:cBhvr>
                                        <p:cTn id="23" dur="500"/>
                                        <p:tgtEl>
                                          <p:spTgt spid="71">
                                            <p:graphicEl>
                                              <a:dgm id="{2776094B-6970-4E69-87BC-33FC4600AC8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1">
                                            <p:graphicEl>
                                              <a:dgm id="{11C49C2A-7977-4AF5-A481-FA9D30D9B840}"/>
                                            </p:graphicEl>
                                          </p:spTgt>
                                        </p:tgtEl>
                                        <p:attrNameLst>
                                          <p:attrName>style.visibility</p:attrName>
                                        </p:attrNameLst>
                                      </p:cBhvr>
                                      <p:to>
                                        <p:strVal val="visible"/>
                                      </p:to>
                                    </p:set>
                                    <p:animEffect transition="in" filter="fade">
                                      <p:cBhvr>
                                        <p:cTn id="28" dur="500"/>
                                        <p:tgtEl>
                                          <p:spTgt spid="71">
                                            <p:graphicEl>
                                              <a:dgm id="{11C49C2A-7977-4AF5-A481-FA9D30D9B84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1">
                                            <p:graphicEl>
                                              <a:dgm id="{C09B4A2B-1DC8-4E50-AC0F-5FFAFB374C3A}"/>
                                            </p:graphicEl>
                                          </p:spTgt>
                                        </p:tgtEl>
                                        <p:attrNameLst>
                                          <p:attrName>style.visibility</p:attrName>
                                        </p:attrNameLst>
                                      </p:cBhvr>
                                      <p:to>
                                        <p:strVal val="visible"/>
                                      </p:to>
                                    </p:set>
                                    <p:animEffect transition="in" filter="fade">
                                      <p:cBhvr>
                                        <p:cTn id="31" dur="500"/>
                                        <p:tgtEl>
                                          <p:spTgt spid="71">
                                            <p:graphicEl>
                                              <a:dgm id="{C09B4A2B-1DC8-4E50-AC0F-5FFAFB374C3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1">
                                            <p:graphicEl>
                                              <a:dgm id="{4BD41CD2-43E0-4198-9C93-3A16C4109A29}"/>
                                            </p:graphicEl>
                                          </p:spTgt>
                                        </p:tgtEl>
                                        <p:attrNameLst>
                                          <p:attrName>style.visibility</p:attrName>
                                        </p:attrNameLst>
                                      </p:cBhvr>
                                      <p:to>
                                        <p:strVal val="visible"/>
                                      </p:to>
                                    </p:set>
                                    <p:animEffect transition="in" filter="fade">
                                      <p:cBhvr>
                                        <p:cTn id="36" dur="500"/>
                                        <p:tgtEl>
                                          <p:spTgt spid="71">
                                            <p:graphicEl>
                                              <a:dgm id="{4BD41CD2-43E0-4198-9C93-3A16C4109A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1">
                                            <p:graphicEl>
                                              <a:dgm id="{71822FCE-C028-46CE-BAAE-717420E25000}"/>
                                            </p:graphicEl>
                                          </p:spTgt>
                                        </p:tgtEl>
                                        <p:attrNameLst>
                                          <p:attrName>style.visibility</p:attrName>
                                        </p:attrNameLst>
                                      </p:cBhvr>
                                      <p:to>
                                        <p:strVal val="visible"/>
                                      </p:to>
                                    </p:set>
                                    <p:animEffect transition="in" filter="fade">
                                      <p:cBhvr>
                                        <p:cTn id="39" dur="500"/>
                                        <p:tgtEl>
                                          <p:spTgt spid="71">
                                            <p:graphicEl>
                                              <a:dgm id="{71822FCE-C028-46CE-BAAE-717420E25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分析网页结构</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8" name="矩形 7"/>
          <p:cNvSpPr/>
          <p:nvPr/>
        </p:nvSpPr>
        <p:spPr>
          <a:xfrm>
            <a:off x="1726637" y="4869425"/>
            <a:ext cx="4373352" cy="1510354"/>
          </a:xfrm>
          <a:prstGeom prst="rect">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91489" y="1721556"/>
            <a:ext cx="4373353" cy="14946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722814" y="1718433"/>
            <a:ext cx="4373352" cy="3064173"/>
          </a:xfrm>
          <a:prstGeom prst="rect">
            <a:avLst/>
          </a:prstGeom>
        </p:spPr>
      </p:pic>
      <p:pic>
        <p:nvPicPr>
          <p:cNvPr id="16" name="图片 15"/>
          <p:cNvPicPr>
            <a:picLocks noChangeAspect="1"/>
          </p:cNvPicPr>
          <p:nvPr/>
        </p:nvPicPr>
        <p:blipFill>
          <a:blip r:embed="rId5"/>
          <a:stretch>
            <a:fillRect/>
          </a:stretch>
        </p:blipFill>
        <p:spPr>
          <a:xfrm>
            <a:off x="6191489" y="3335411"/>
            <a:ext cx="4373353" cy="3044368"/>
          </a:xfrm>
          <a:prstGeom prst="rect">
            <a:avLst/>
          </a:prstGeom>
        </p:spPr>
      </p:pic>
      <p:pic>
        <p:nvPicPr>
          <p:cNvPr id="17" name="图片 16"/>
          <p:cNvPicPr>
            <a:picLocks noChangeAspect="1"/>
          </p:cNvPicPr>
          <p:nvPr/>
        </p:nvPicPr>
        <p:blipFill>
          <a:blip r:embed="rId6"/>
          <a:stretch>
            <a:fillRect/>
          </a:stretch>
        </p:blipFill>
        <p:spPr>
          <a:xfrm>
            <a:off x="9429750" y="171450"/>
            <a:ext cx="2590800" cy="819149"/>
          </a:xfrm>
          <a:prstGeom prst="rect">
            <a:avLst/>
          </a:prstGeom>
        </p:spPr>
      </p:pic>
      <p:sp>
        <p:nvSpPr>
          <p:cNvPr id="13" name="Text Placeholder 32"/>
          <p:cNvSpPr txBox="1"/>
          <p:nvPr/>
        </p:nvSpPr>
        <p:spPr>
          <a:xfrm>
            <a:off x="1257119" y="5318417"/>
            <a:ext cx="2383832" cy="8951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endParaRPr lang="en-US" sz="1400" dirty="0">
              <a:latin typeface="微软雅黑" panose="020B0503020204020204" charset="-122"/>
              <a:ea typeface="微软雅黑" panose="020B0503020204020204" charset="-122"/>
            </a:endParaRPr>
          </a:p>
        </p:txBody>
      </p:sp>
      <p:sp>
        <p:nvSpPr>
          <p:cNvPr id="14" name="矩形 13"/>
          <p:cNvSpPr/>
          <p:nvPr/>
        </p:nvSpPr>
        <p:spPr>
          <a:xfrm>
            <a:off x="1791536" y="5314746"/>
            <a:ext cx="4008858" cy="960584"/>
          </a:xfrm>
          <a:prstGeom prst="rect">
            <a:avLst/>
          </a:prstGeom>
        </p:spPr>
        <p:txBody>
          <a:bodyPr wrap="square">
            <a:spAutoFit/>
          </a:bodyPr>
          <a:lstStyle/>
          <a:p>
            <a:pPr algn="just">
              <a:lnSpc>
                <a:spcPct val="150000"/>
              </a:lnSpc>
            </a:pPr>
            <a:r>
              <a:rPr lang="zh-CN" altLang="en-US" sz="1300" dirty="0">
                <a:solidFill>
                  <a:schemeClr val="bg1"/>
                </a:solidFill>
                <a:latin typeface="+mn-ea"/>
              </a:rPr>
              <a:t>静态</a:t>
            </a:r>
            <a:r>
              <a:rPr lang="en-US" altLang="zh-CN" sz="1300" dirty="0">
                <a:solidFill>
                  <a:schemeClr val="bg1"/>
                </a:solidFill>
                <a:latin typeface="+mn-ea"/>
              </a:rPr>
              <a:t>HTML</a:t>
            </a:r>
            <a:r>
              <a:rPr lang="zh-CN" altLang="en-US" sz="1300" dirty="0">
                <a:solidFill>
                  <a:schemeClr val="bg1"/>
                </a:solidFill>
                <a:latin typeface="+mn-ea"/>
              </a:rPr>
              <a:t>还是</a:t>
            </a:r>
            <a:r>
              <a:rPr lang="en-US" altLang="zh-CN" sz="1300" dirty="0">
                <a:solidFill>
                  <a:schemeClr val="bg1"/>
                </a:solidFill>
                <a:latin typeface="+mn-ea"/>
              </a:rPr>
              <a:t>JavaScript</a:t>
            </a:r>
            <a:r>
              <a:rPr lang="zh-CN" altLang="en-US" sz="1300" dirty="0">
                <a:solidFill>
                  <a:schemeClr val="bg1"/>
                </a:solidFill>
                <a:latin typeface="+mn-ea"/>
              </a:rPr>
              <a:t>动态生成。动态生成的网页抓取比较麻烦，需要浏览器解析才能看到最终的内容，一般要用到</a:t>
            </a:r>
            <a:r>
              <a:rPr lang="en-US" altLang="zh-CN" sz="1300" dirty="0" err="1">
                <a:solidFill>
                  <a:schemeClr val="bg1"/>
                </a:solidFill>
                <a:latin typeface="+mn-ea"/>
              </a:rPr>
              <a:t>Selenuim</a:t>
            </a:r>
            <a:r>
              <a:rPr lang="zh-CN" altLang="en-US" sz="1300" dirty="0">
                <a:solidFill>
                  <a:schemeClr val="bg1"/>
                </a:solidFill>
                <a:latin typeface="+mn-ea"/>
              </a:rPr>
              <a:t>框架</a:t>
            </a:r>
          </a:p>
        </p:txBody>
      </p:sp>
      <p:sp>
        <p:nvSpPr>
          <p:cNvPr id="15" name="稻壳儿小白白(http://dwz.cn/Wu2UP)"/>
          <p:cNvSpPr txBox="1">
            <a:spLocks noChangeArrowheads="1"/>
          </p:cNvSpPr>
          <p:nvPr/>
        </p:nvSpPr>
        <p:spPr bwMode="auto">
          <a:xfrm>
            <a:off x="1849655" y="4985331"/>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spcBef>
                <a:spcPct val="20000"/>
              </a:spcBef>
            </a:pPr>
            <a:r>
              <a:rPr lang="zh-CN" altLang="en-US" sz="1600" b="1" dirty="0">
                <a:solidFill>
                  <a:schemeClr val="bg1"/>
                </a:solidFill>
                <a:latin typeface="微软雅黑" panose="020B0503020204020204" charset="-122"/>
                <a:sym typeface="Arial" panose="020B0604020202020204" pitchFamily="34" charset="0"/>
              </a:rPr>
              <a:t>网页生成方式</a:t>
            </a:r>
          </a:p>
        </p:txBody>
      </p:sp>
      <p:sp>
        <p:nvSpPr>
          <p:cNvPr id="18" name="矩形 17"/>
          <p:cNvSpPr/>
          <p:nvPr/>
        </p:nvSpPr>
        <p:spPr>
          <a:xfrm>
            <a:off x="6329408" y="2220141"/>
            <a:ext cx="4033792" cy="960584"/>
          </a:xfrm>
          <a:prstGeom prst="rect">
            <a:avLst/>
          </a:prstGeom>
        </p:spPr>
        <p:txBody>
          <a:bodyPr wrap="square">
            <a:spAutoFit/>
          </a:bodyPr>
          <a:lstStyle/>
          <a:p>
            <a:pPr>
              <a:lnSpc>
                <a:spcPct val="150000"/>
              </a:lnSpc>
            </a:pPr>
            <a:r>
              <a:rPr lang="zh-CN" altLang="en-US" sz="1300" dirty="0">
                <a:solidFill>
                  <a:schemeClr val="bg1"/>
                </a:solidFill>
              </a:rPr>
              <a:t>要让爬虫自动爬取网页数据，爬取的内容最好是结构化的，要求要有一定的规律；而不是像搜索引擎是把所有的内容都先存储下来</a:t>
            </a:r>
          </a:p>
        </p:txBody>
      </p:sp>
      <p:sp>
        <p:nvSpPr>
          <p:cNvPr id="19" name="稻壳儿小白白(http://dwz.cn/Wu2UP)"/>
          <p:cNvSpPr txBox="1">
            <a:spLocks noChangeArrowheads="1"/>
          </p:cNvSpPr>
          <p:nvPr/>
        </p:nvSpPr>
        <p:spPr bwMode="auto">
          <a:xfrm>
            <a:off x="6425539" y="1897459"/>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spcBef>
                <a:spcPct val="20000"/>
              </a:spcBef>
            </a:pPr>
            <a:r>
              <a:rPr lang="zh-CN" altLang="en-US" sz="1600" b="1" dirty="0">
                <a:solidFill>
                  <a:schemeClr val="bg1"/>
                </a:solidFill>
                <a:latin typeface="微软雅黑" panose="020B0503020204020204" charset="-122"/>
                <a:sym typeface="Arial" panose="020B0604020202020204" pitchFamily="34" charset="0"/>
              </a:rPr>
              <a:t>构造、提取网页链接</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901657" y="2246689"/>
            <a:ext cx="8823493" cy="1689052"/>
          </a:xfrm>
          <a:prstGeom prst="rect">
            <a:avLst/>
          </a:prstGeom>
        </p:spPr>
        <p:txBody>
          <a:bodyPr wrap="square">
            <a:spAutoFit/>
          </a:bodyPr>
          <a:lstStyle/>
          <a:p>
            <a:pPr algn="just">
              <a:lnSpc>
                <a:spcPct val="150000"/>
              </a:lnSpc>
            </a:pPr>
            <a:r>
              <a:rPr lang="en-US" altLang="zh-CN" sz="2400" dirty="0">
                <a:latin typeface="+mn-ea"/>
              </a:rPr>
              <a:t>Requests  is  an  elegant  and  simple  HTTP  library  for Python,  built  for  human  beings.</a:t>
            </a:r>
          </a:p>
          <a:p>
            <a:pPr algn="just">
              <a:lnSpc>
                <a:spcPct val="150000"/>
              </a:lnSpc>
            </a:pPr>
            <a:r>
              <a:rPr lang="en-US" altLang="zh-CN" sz="2400" dirty="0">
                <a:latin typeface="+mn-ea"/>
              </a:rPr>
              <a:t>Requests</a:t>
            </a:r>
            <a:r>
              <a:rPr lang="zh-CN" altLang="en-US" sz="2400" dirty="0">
                <a:latin typeface="+mn-ea"/>
              </a:rPr>
              <a:t>是一个优雅简洁的</a:t>
            </a:r>
            <a:r>
              <a:rPr lang="en-US" altLang="zh-CN" sz="2400" dirty="0">
                <a:latin typeface="+mn-ea"/>
              </a:rPr>
              <a:t>Python HTTP</a:t>
            </a:r>
            <a:r>
              <a:rPr lang="zh-CN" altLang="en-US" sz="2400" dirty="0">
                <a:latin typeface="+mn-ea"/>
              </a:rPr>
              <a:t>库，给人类使用</a:t>
            </a:r>
          </a:p>
        </p:txBody>
      </p:sp>
      <p:sp>
        <p:nvSpPr>
          <p:cNvPr id="11" name="MH_Other_11">
            <a:extLst>
              <a:ext uri="{FF2B5EF4-FFF2-40B4-BE49-F238E27FC236}">
                <a16:creationId xmlns:a16="http://schemas.microsoft.com/office/drawing/2014/main" id="{0638876F-98DC-493C-8BBC-B7571A0D9464}"/>
              </a:ext>
            </a:extLst>
          </p:cNvPr>
          <p:cNvSpPr/>
          <p:nvPr/>
        </p:nvSpPr>
        <p:spPr>
          <a:xfrm>
            <a:off x="1404464" y="1818858"/>
            <a:ext cx="491879" cy="42783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2" name="MH_Other_12">
            <a:extLst>
              <a:ext uri="{FF2B5EF4-FFF2-40B4-BE49-F238E27FC236}">
                <a16:creationId xmlns:a16="http://schemas.microsoft.com/office/drawing/2014/main" id="{4424F28F-D885-4095-A2D4-580B3C17B241}"/>
              </a:ext>
            </a:extLst>
          </p:cNvPr>
          <p:cNvSpPr/>
          <p:nvPr/>
        </p:nvSpPr>
        <p:spPr>
          <a:xfrm rot="10800000">
            <a:off x="10479210" y="3935741"/>
            <a:ext cx="491879" cy="42783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2" name="矩形 1">
            <a:extLst>
              <a:ext uri="{FF2B5EF4-FFF2-40B4-BE49-F238E27FC236}">
                <a16:creationId xmlns:a16="http://schemas.microsoft.com/office/drawing/2014/main" id="{383A1A7A-2E44-42F9-9B7C-A7BE51EEE99E}"/>
              </a:ext>
            </a:extLst>
          </p:cNvPr>
          <p:cNvSpPr/>
          <p:nvPr/>
        </p:nvSpPr>
        <p:spPr>
          <a:xfrm>
            <a:off x="2017531" y="5003881"/>
            <a:ext cx="8823493" cy="1066061"/>
          </a:xfrm>
          <a:prstGeom prst="rect">
            <a:avLst/>
          </a:prstGeom>
        </p:spPr>
        <p:txBody>
          <a:bodyPr wrap="square">
            <a:spAutoFit/>
          </a:bodyPr>
          <a:lstStyle/>
          <a:p>
            <a:pPr marL="285750" indent="-285750" algn="just">
              <a:lnSpc>
                <a:spcPct val="120000"/>
              </a:lnSpc>
              <a:spcBef>
                <a:spcPts val="0"/>
              </a:spcBef>
              <a:buFont typeface="Wingdings" panose="05000000000000000000" pitchFamily="2" charset="2"/>
              <a:buChar char="ü"/>
            </a:pPr>
            <a:r>
              <a:rPr lang="en-US" altLang="zh-CN" dirty="0">
                <a:latin typeface="+mn-ea"/>
              </a:rPr>
              <a:t>requests</a:t>
            </a:r>
            <a:r>
              <a:rPr lang="zh-CN" altLang="en-US" dirty="0">
                <a:latin typeface="+mn-ea"/>
              </a:rPr>
              <a:t>是</a:t>
            </a:r>
            <a:r>
              <a:rPr lang="en-US" altLang="zh-CN" dirty="0">
                <a:latin typeface="+mn-ea"/>
              </a:rPr>
              <a:t>python</a:t>
            </a:r>
            <a:r>
              <a:rPr lang="zh-CN" altLang="en-US" dirty="0">
                <a:latin typeface="+mn-ea"/>
              </a:rPr>
              <a:t>实现的简单易用的</a:t>
            </a:r>
            <a:r>
              <a:rPr lang="en-US" altLang="zh-CN" dirty="0">
                <a:latin typeface="+mn-ea"/>
              </a:rPr>
              <a:t>HTTP</a:t>
            </a:r>
            <a:r>
              <a:rPr lang="zh-CN" altLang="en-US" dirty="0">
                <a:latin typeface="+mn-ea"/>
              </a:rPr>
              <a:t>库，使用起来比</a:t>
            </a:r>
            <a:r>
              <a:rPr lang="en-US" altLang="zh-CN" dirty="0" err="1">
                <a:latin typeface="+mn-ea"/>
              </a:rPr>
              <a:t>urllib</a:t>
            </a:r>
            <a:r>
              <a:rPr lang="zh-CN" altLang="en-US" dirty="0">
                <a:latin typeface="+mn-ea"/>
              </a:rPr>
              <a:t>简洁很多</a:t>
            </a:r>
            <a:endParaRPr lang="en-US" altLang="zh-CN" dirty="0">
              <a:latin typeface="+mn-ea"/>
            </a:endParaRPr>
          </a:p>
          <a:p>
            <a:pPr marL="285750" indent="-285750" algn="just">
              <a:lnSpc>
                <a:spcPct val="120000"/>
              </a:lnSpc>
              <a:spcBef>
                <a:spcPts val="0"/>
              </a:spcBef>
              <a:buFont typeface="Wingdings" panose="05000000000000000000" pitchFamily="2" charset="2"/>
              <a:buChar char="ü"/>
            </a:pPr>
            <a:r>
              <a:rPr lang="zh-CN" altLang="en-US" dirty="0">
                <a:latin typeface="+mn-ea"/>
              </a:rPr>
              <a:t>因为是第三方库，所以使用前需要自行安装</a:t>
            </a:r>
          </a:p>
          <a:p>
            <a:pPr marL="285750" indent="-285750" algn="just">
              <a:lnSpc>
                <a:spcPct val="120000"/>
              </a:lnSpc>
              <a:spcBef>
                <a:spcPts val="0"/>
              </a:spcBef>
              <a:buFont typeface="Wingdings" panose="05000000000000000000" pitchFamily="2" charset="2"/>
              <a:buChar char="ü"/>
            </a:pPr>
            <a:r>
              <a:rPr lang="en-US" altLang="zh-CN" dirty="0">
                <a:latin typeface="+mn-ea"/>
              </a:rPr>
              <a:t>pip install requests</a:t>
            </a:r>
            <a:r>
              <a:rPr lang="zh-CN" altLang="en-US" dirty="0">
                <a:latin typeface="+mn-ea"/>
              </a:rPr>
              <a:t>，安装完成后</a:t>
            </a:r>
            <a:r>
              <a:rPr lang="en-US" altLang="zh-CN" dirty="0">
                <a:latin typeface="+mn-ea"/>
              </a:rPr>
              <a:t>import</a:t>
            </a:r>
            <a:r>
              <a:rPr lang="zh-CN" altLang="en-US" dirty="0">
                <a:latin typeface="+mn-ea"/>
              </a:rPr>
              <a:t>一下，正常则说明可以开始使用了。</a:t>
            </a:r>
          </a:p>
        </p:txBody>
      </p:sp>
    </p:spTree>
    <p:extLst>
      <p:ext uri="{BB962C8B-B14F-4D97-AF65-F5344CB8AC3E}">
        <p14:creationId xmlns:p14="http://schemas.microsoft.com/office/powerpoint/2010/main" val="405577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901657" y="2010380"/>
            <a:ext cx="8823493" cy="3662541"/>
          </a:xfrm>
          <a:prstGeom prst="rect">
            <a:avLst/>
          </a:prstGeom>
        </p:spPr>
        <p:txBody>
          <a:bodyPr wrap="square">
            <a:spAutoFit/>
          </a:bodyPr>
          <a:lstStyle/>
          <a:p>
            <a:r>
              <a:rPr kumimoji="1" lang="zh-CN" altLang="en-US" sz="3200" dirty="0">
                <a:latin typeface="微软雅黑" panose="020B0503020204020204" pitchFamily="34" charset="-122"/>
              </a:rPr>
              <a:t>最普通的访问</a:t>
            </a:r>
          </a:p>
          <a:p>
            <a:r>
              <a:rPr lang="en-US" altLang="zh-CN" sz="2400" dirty="0" err="1">
                <a:solidFill>
                  <a:srgbClr val="0070C0"/>
                </a:solidFill>
              </a:rPr>
              <a:t>url</a:t>
            </a:r>
            <a:r>
              <a:rPr lang="zh-CN" altLang="en-US" sz="2400" dirty="0">
                <a:solidFill>
                  <a:srgbClr val="0070C0"/>
                </a:solidFill>
              </a:rPr>
              <a:t>  </a:t>
            </a:r>
            <a:r>
              <a:rPr lang="en-US" altLang="zh-CN" sz="2400" dirty="0">
                <a:solidFill>
                  <a:srgbClr val="0070C0"/>
                </a:solidFill>
              </a:rPr>
              <a:t>=</a:t>
            </a:r>
            <a:r>
              <a:rPr lang="zh-CN" altLang="en-US" sz="2400" dirty="0">
                <a:solidFill>
                  <a:srgbClr val="0070C0"/>
                </a:solidFill>
              </a:rPr>
              <a:t> </a:t>
            </a:r>
            <a:r>
              <a:rPr lang="en-US" altLang="zh-CN" sz="2400" dirty="0">
                <a:solidFill>
                  <a:srgbClr val="0070C0"/>
                </a:solidFill>
              </a:rPr>
              <a:t>‘http://www.jianshu.com/u/1562c7f164’</a:t>
            </a:r>
            <a:endParaRPr kumimoji="1" lang="zh-CN" altLang="en-US" sz="2400" dirty="0">
              <a:solidFill>
                <a:srgbClr val="0070C0"/>
              </a:solidFill>
            </a:endParaRPr>
          </a:p>
          <a:p>
            <a:r>
              <a:rPr kumimoji="1" lang="en-US" altLang="zh-CN" sz="2400" dirty="0">
                <a:solidFill>
                  <a:srgbClr val="0070C0"/>
                </a:solidFill>
              </a:rPr>
              <a:t>r</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err="1">
                <a:solidFill>
                  <a:srgbClr val="0070C0"/>
                </a:solidFill>
              </a:rPr>
              <a:t>requests.get</a:t>
            </a:r>
            <a:r>
              <a:rPr kumimoji="1" lang="en-US" altLang="zh-CN" sz="2400" dirty="0">
                <a:solidFill>
                  <a:srgbClr val="0070C0"/>
                </a:solidFill>
              </a:rPr>
              <a:t>(</a:t>
            </a:r>
            <a:r>
              <a:rPr kumimoji="1" lang="en-US" altLang="zh-CN" sz="2400" dirty="0" err="1">
                <a:solidFill>
                  <a:srgbClr val="0070C0"/>
                </a:solidFill>
              </a:rPr>
              <a:t>url</a:t>
            </a:r>
            <a:r>
              <a:rPr kumimoji="1" lang="en-US" altLang="zh-CN" sz="2400" dirty="0">
                <a:solidFill>
                  <a:srgbClr val="0070C0"/>
                </a:solidFill>
              </a:rPr>
              <a:t>)</a:t>
            </a:r>
            <a:endParaRPr kumimoji="1" lang="zh-CN" altLang="en-US" sz="2400" dirty="0">
              <a:solidFill>
                <a:srgbClr val="0070C0"/>
              </a:solidFill>
            </a:endParaRPr>
          </a:p>
          <a:p>
            <a:endParaRPr kumimoji="1" lang="zh-CN" altLang="en-US" sz="2400" dirty="0"/>
          </a:p>
          <a:p>
            <a:r>
              <a:rPr kumimoji="1" lang="zh-CN" altLang="en-US" sz="3200" dirty="0">
                <a:latin typeface="微软雅黑" panose="020B0503020204020204" pitchFamily="34" charset="-122"/>
              </a:rPr>
              <a:t>伪装成浏览器的访问</a:t>
            </a:r>
          </a:p>
          <a:p>
            <a:pPr fontAlgn="t"/>
            <a:r>
              <a:rPr kumimoji="1" lang="en-US" altLang="zh-CN" sz="2400" dirty="0">
                <a:solidFill>
                  <a:srgbClr val="0070C0"/>
                </a:solidFill>
              </a:rPr>
              <a:t>Headers</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a:solidFill>
                  <a:srgbClr val="0070C0"/>
                </a:solidFill>
              </a:rPr>
              <a:t>{‘</a:t>
            </a:r>
            <a:r>
              <a:rPr lang="en-US" altLang="zh-CN" sz="2400" b="1" dirty="0">
                <a:solidFill>
                  <a:srgbClr val="0070C0"/>
                </a:solidFill>
              </a:rPr>
              <a:t>User-Agent’:</a:t>
            </a:r>
            <a:r>
              <a:rPr lang="zh-CN" altLang="en-US" sz="2400" b="1" dirty="0">
                <a:solidFill>
                  <a:srgbClr val="0070C0"/>
                </a:solidFill>
              </a:rPr>
              <a:t>  </a:t>
            </a:r>
            <a:r>
              <a:rPr lang="en-US" altLang="zh-CN" sz="2400" b="1" dirty="0">
                <a:solidFill>
                  <a:srgbClr val="0070C0"/>
                </a:solidFill>
              </a:rPr>
              <a:t>’</a:t>
            </a:r>
            <a:r>
              <a:rPr lang="en-US" altLang="zh-CN" sz="2400" dirty="0">
                <a:solidFill>
                  <a:srgbClr val="0070C0"/>
                </a:solidFill>
              </a:rPr>
              <a:t>Mozilla/5.0 (Macintosh; Intel Mac OS X 10_12_3) </a:t>
            </a:r>
            <a:r>
              <a:rPr lang="en-US" altLang="zh-CN" sz="2400" dirty="0" err="1">
                <a:solidFill>
                  <a:srgbClr val="0070C0"/>
                </a:solidFill>
              </a:rPr>
              <a:t>AppleWebKit</a:t>
            </a:r>
            <a:r>
              <a:rPr lang="en-US" altLang="zh-CN" sz="2400" dirty="0">
                <a:solidFill>
                  <a:srgbClr val="0070C0"/>
                </a:solidFill>
              </a:rPr>
              <a:t>/537.36 (KHTML, like Gecko) Chrome/56.0.2924.87 Safari/537.36</a:t>
            </a:r>
            <a:r>
              <a:rPr kumimoji="1" lang="en-US" altLang="zh-CN" sz="2400" dirty="0">
                <a:solidFill>
                  <a:srgbClr val="0070C0"/>
                </a:solidFill>
              </a:rPr>
              <a:t>’}</a:t>
            </a:r>
            <a:endParaRPr kumimoji="1" lang="zh-CN" altLang="en-US" sz="2400" dirty="0">
              <a:solidFill>
                <a:srgbClr val="0070C0"/>
              </a:solidFill>
            </a:endParaRPr>
          </a:p>
          <a:p>
            <a:r>
              <a:rPr kumimoji="1" lang="en-US" altLang="zh-CN" sz="2400" dirty="0">
                <a:solidFill>
                  <a:srgbClr val="0070C0"/>
                </a:solidFill>
              </a:rPr>
              <a:t>r</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err="1">
                <a:solidFill>
                  <a:srgbClr val="0070C0"/>
                </a:solidFill>
              </a:rPr>
              <a:t>requests.get</a:t>
            </a:r>
            <a:r>
              <a:rPr kumimoji="1" lang="en-US" altLang="zh-CN" sz="2400" dirty="0">
                <a:solidFill>
                  <a:srgbClr val="0070C0"/>
                </a:solidFill>
              </a:rPr>
              <a:t>(</a:t>
            </a:r>
            <a:r>
              <a:rPr kumimoji="1" lang="en-US" altLang="zh-CN" sz="2400" dirty="0" err="1">
                <a:solidFill>
                  <a:srgbClr val="0070C0"/>
                </a:solidFill>
              </a:rPr>
              <a:t>url,headers</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a:solidFill>
                  <a:srgbClr val="0070C0"/>
                </a:solidFill>
              </a:rPr>
              <a:t>Headers)</a:t>
            </a:r>
            <a:endParaRPr kumimoji="1" lang="zh-CN" altLang="en-US" sz="2400" dirty="0">
              <a:solidFill>
                <a:srgbClr val="0070C0"/>
              </a:solidFill>
            </a:endParaRPr>
          </a:p>
        </p:txBody>
      </p:sp>
    </p:spTree>
    <p:extLst>
      <p:ext uri="{BB962C8B-B14F-4D97-AF65-F5344CB8AC3E}">
        <p14:creationId xmlns:p14="http://schemas.microsoft.com/office/powerpoint/2010/main" val="4039718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597573" y="1524006"/>
            <a:ext cx="9333186" cy="5142946"/>
          </a:xfrm>
          <a:prstGeom prst="rect">
            <a:avLst/>
          </a:prstGeom>
        </p:spPr>
        <p:txBody>
          <a:bodyPr wrap="square">
            <a:spAutoFit/>
          </a:bodyPr>
          <a:lstStyle/>
          <a:p>
            <a:pPr fontAlgn="t">
              <a:lnSpc>
                <a:spcPct val="90000"/>
              </a:lnSpc>
            </a:pPr>
            <a:r>
              <a:rPr lang="zh-CN" altLang="en-US" sz="2600" dirty="0">
                <a:solidFill>
                  <a:srgbClr val="0D0D0D"/>
                </a:solidFill>
                <a:latin typeface="+mn-ea"/>
              </a:rPr>
              <a:t>使用</a:t>
            </a:r>
            <a:r>
              <a:rPr lang="en-US" altLang="zh-CN" sz="2600" dirty="0">
                <a:solidFill>
                  <a:srgbClr val="0D0D0D"/>
                </a:solidFill>
                <a:latin typeface="+mn-ea"/>
              </a:rPr>
              <a:t>cookie</a:t>
            </a:r>
            <a:r>
              <a:rPr lang="zh-CN" altLang="en-US" sz="2600" dirty="0">
                <a:solidFill>
                  <a:srgbClr val="0D0D0D"/>
                </a:solidFill>
                <a:latin typeface="+mn-ea"/>
              </a:rPr>
              <a:t>访问</a:t>
            </a:r>
          </a:p>
          <a:p>
            <a:pPr fontAlgn="t">
              <a:lnSpc>
                <a:spcPct val="90000"/>
              </a:lnSpc>
            </a:pPr>
            <a:r>
              <a:rPr lang="en-US" altLang="zh-CN" sz="2600" b="1" dirty="0">
                <a:solidFill>
                  <a:srgbClr val="0070C0"/>
                </a:solidFill>
                <a:latin typeface="+mn-ea"/>
              </a:rPr>
              <a:t>Cookie</a:t>
            </a:r>
            <a:r>
              <a:rPr lang="zh-CN" altLang="en-US" sz="2600" b="1" dirty="0">
                <a:solidFill>
                  <a:srgbClr val="0070C0"/>
                </a:solidFill>
                <a:latin typeface="+mn-ea"/>
              </a:rPr>
              <a:t> </a:t>
            </a:r>
            <a:r>
              <a:rPr lang="en-US" altLang="zh-CN" sz="2600" b="1" dirty="0">
                <a:solidFill>
                  <a:srgbClr val="0070C0"/>
                </a:solidFill>
                <a:latin typeface="+mn-ea"/>
              </a:rPr>
              <a:t>=</a:t>
            </a:r>
            <a:r>
              <a:rPr lang="zh-CN" altLang="en-US" sz="2600" b="1" dirty="0">
                <a:solidFill>
                  <a:srgbClr val="0070C0"/>
                </a:solidFill>
                <a:latin typeface="+mn-ea"/>
              </a:rPr>
              <a:t> </a:t>
            </a:r>
            <a:r>
              <a:rPr lang="en-US" altLang="zh-CN" sz="2600" b="1" dirty="0">
                <a:solidFill>
                  <a:srgbClr val="0070C0"/>
                </a:solidFill>
                <a:latin typeface="+mn-ea"/>
              </a:rPr>
              <a:t>{‘Cookie’:</a:t>
            </a:r>
            <a:r>
              <a:rPr lang="zh-CN" altLang="en-US" sz="2600" b="1" dirty="0">
                <a:solidFill>
                  <a:srgbClr val="0070C0"/>
                </a:solidFill>
                <a:latin typeface="+mn-ea"/>
              </a:rPr>
              <a:t>   </a:t>
            </a:r>
            <a:r>
              <a:rPr lang="en-US" altLang="zh-CN" sz="2600" b="1" dirty="0">
                <a:solidFill>
                  <a:srgbClr val="0070C0"/>
                </a:solidFill>
                <a:latin typeface="+mn-ea"/>
              </a:rPr>
              <a:t>’</a:t>
            </a:r>
            <a:r>
              <a:rPr lang="en-US" altLang="zh-CN" sz="2600" dirty="0" err="1">
                <a:solidFill>
                  <a:srgbClr val="0070C0"/>
                </a:solidFill>
                <a:latin typeface="+mn-ea"/>
              </a:rPr>
              <a:t>UM_distinctid</a:t>
            </a:r>
            <a:r>
              <a:rPr lang="en-US" altLang="zh-CN" sz="2600" dirty="0">
                <a:solidFill>
                  <a:srgbClr val="0070C0"/>
                </a:solidFill>
                <a:latin typeface="+mn-ea"/>
              </a:rPr>
              <a:t>=15ab64ecfd6592-0afad5b368bd69-1d3b6853-13c680-15ab64ecfd7b6; </a:t>
            </a:r>
            <a:r>
              <a:rPr lang="en-US" altLang="zh-CN" sz="2600" dirty="0" err="1">
                <a:solidFill>
                  <a:srgbClr val="0070C0"/>
                </a:solidFill>
                <a:latin typeface="+mn-ea"/>
              </a:rPr>
              <a:t>remember_user_token</a:t>
            </a:r>
            <a:r>
              <a:rPr lang="en-US" altLang="zh-CN" sz="2600" dirty="0">
                <a:solidFill>
                  <a:srgbClr val="0070C0"/>
                </a:solidFill>
                <a:latin typeface="+mn-ea"/>
              </a:rPr>
              <a:t>=W1sxMjEzMTM3XSwiJDJhJDEwJHhjYklYOGl2eTQ0Yi54WC5seVh2UWUiLCIxNDg5ODI2OTgwLjg4ODQyODciXQ%3D%3D---ac835770a030c0595b2993289e39c37d82ea27e2; CNZZDATA1258679142=559069578-1488626597-https%253A%252F%252Fwww.baidu.com%252F%7C1489923851’}</a:t>
            </a:r>
            <a:endParaRPr lang="zh-CN" altLang="en-US" sz="2600" dirty="0">
              <a:solidFill>
                <a:srgbClr val="0070C0"/>
              </a:solidFill>
              <a:latin typeface="+mn-ea"/>
            </a:endParaRPr>
          </a:p>
          <a:p>
            <a:pPr fontAlgn="t">
              <a:lnSpc>
                <a:spcPct val="90000"/>
              </a:lnSpc>
            </a:pPr>
            <a:endParaRPr lang="zh-CN" altLang="en-US" sz="2600" dirty="0">
              <a:solidFill>
                <a:srgbClr val="0070C0"/>
              </a:solidFill>
              <a:latin typeface="+mn-ea"/>
            </a:endParaRPr>
          </a:p>
          <a:p>
            <a:pPr fontAlgn="t">
              <a:lnSpc>
                <a:spcPct val="90000"/>
              </a:lnSpc>
            </a:pPr>
            <a:r>
              <a:rPr lang="en-US" altLang="zh-CN" sz="2600" dirty="0">
                <a:solidFill>
                  <a:srgbClr val="0070C0"/>
                </a:solidFill>
                <a:latin typeface="+mn-ea"/>
              </a:rPr>
              <a:t>r = </a:t>
            </a:r>
            <a:r>
              <a:rPr lang="en-US" altLang="zh-CN" sz="2600" dirty="0" err="1">
                <a:solidFill>
                  <a:srgbClr val="0070C0"/>
                </a:solidFill>
                <a:latin typeface="+mn-ea"/>
              </a:rPr>
              <a:t>requests.get</a:t>
            </a:r>
            <a:r>
              <a:rPr lang="en-US" altLang="zh-CN" sz="2600" dirty="0">
                <a:solidFill>
                  <a:srgbClr val="0070C0"/>
                </a:solidFill>
                <a:latin typeface="+mn-ea"/>
              </a:rPr>
              <a:t>(</a:t>
            </a:r>
            <a:r>
              <a:rPr lang="en-US" altLang="zh-CN" sz="2600" dirty="0" err="1">
                <a:solidFill>
                  <a:srgbClr val="0070C0"/>
                </a:solidFill>
                <a:latin typeface="+mn-ea"/>
              </a:rPr>
              <a:t>url</a:t>
            </a:r>
            <a:r>
              <a:rPr lang="en-US" altLang="zh-CN" sz="2600" dirty="0">
                <a:solidFill>
                  <a:srgbClr val="0070C0"/>
                </a:solidFill>
                <a:latin typeface="+mn-ea"/>
              </a:rPr>
              <a:t>, cookies=cookies)</a:t>
            </a:r>
          </a:p>
          <a:p>
            <a:endParaRPr kumimoji="1" lang="zh-CN" altLang="en-US" sz="2400" dirty="0">
              <a:solidFill>
                <a:srgbClr val="0070C0"/>
              </a:solidFill>
              <a:latin typeface="+mn-ea"/>
            </a:endParaRPr>
          </a:p>
        </p:txBody>
      </p:sp>
    </p:spTree>
    <p:extLst>
      <p:ext uri="{BB962C8B-B14F-4D97-AF65-F5344CB8AC3E}">
        <p14:creationId xmlns:p14="http://schemas.microsoft.com/office/powerpoint/2010/main" val="256361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608082" y="990599"/>
            <a:ext cx="10131973" cy="2677656"/>
          </a:xfrm>
          <a:prstGeom prst="rect">
            <a:avLst/>
          </a:prstGeom>
        </p:spPr>
        <p:txBody>
          <a:bodyPr wrap="square">
            <a:spAutoFit/>
          </a:bodyPr>
          <a:lstStyle/>
          <a:p>
            <a:pPr fontAlgn="t"/>
            <a:r>
              <a:rPr lang="en-US" altLang="zh-CN" sz="2400" dirty="0"/>
              <a:t>&gt;&gt;&gt; </a:t>
            </a:r>
            <a:r>
              <a:rPr lang="en-US" altLang="zh-CN" sz="2400" dirty="0" err="1">
                <a:solidFill>
                  <a:srgbClr val="0070C0"/>
                </a:solidFill>
              </a:rPr>
              <a:t>r.text</a:t>
            </a:r>
            <a:r>
              <a:rPr lang="en-US" altLang="zh-CN" sz="2400" dirty="0">
                <a:solidFill>
                  <a:srgbClr val="0070C0"/>
                </a:solidFill>
              </a:rPr>
              <a:t> </a:t>
            </a:r>
            <a:r>
              <a:rPr lang="zh-CN" altLang="en-US" sz="2400" dirty="0">
                <a:solidFill>
                  <a:srgbClr val="0070C0"/>
                </a:solidFill>
              </a:rPr>
              <a:t>    </a:t>
            </a:r>
            <a:r>
              <a:rPr lang="zh-CN" altLang="en-US" sz="2400" dirty="0"/>
              <a:t>  </a:t>
            </a:r>
          </a:p>
          <a:p>
            <a:pPr fontAlgn="t"/>
            <a:r>
              <a:rPr lang="en-US" altLang="zh-CN" sz="2400" dirty="0"/>
              <a:t>u‘[{“repository”:{“open_issues”:0,“url”:“https://github.com/...</a:t>
            </a:r>
            <a:endParaRPr lang="zh-CN" altLang="en-US" sz="2400" dirty="0"/>
          </a:p>
          <a:p>
            <a:endParaRPr lang="en-US" altLang="zh-CN" sz="2400" dirty="0"/>
          </a:p>
          <a:p>
            <a:r>
              <a:rPr lang="en-US" altLang="zh-CN" sz="2400" dirty="0"/>
              <a:t>#</a:t>
            </a:r>
            <a:r>
              <a:rPr lang="zh-CN" altLang="en-US" sz="2400" dirty="0"/>
              <a:t>返回请求的状态</a:t>
            </a:r>
          </a:p>
          <a:p>
            <a:r>
              <a:rPr lang="en-US" altLang="zh-CN" sz="2400" dirty="0"/>
              <a:t>&gt;&gt;&gt;</a:t>
            </a:r>
            <a:r>
              <a:rPr lang="en-US" altLang="zh-CN" sz="2400" dirty="0" err="1">
                <a:solidFill>
                  <a:srgbClr val="0070C0"/>
                </a:solidFill>
              </a:rPr>
              <a:t>r.status_code</a:t>
            </a:r>
            <a:r>
              <a:rPr lang="en-US" altLang="zh-CN" sz="2400" dirty="0">
                <a:solidFill>
                  <a:srgbClr val="0070C0"/>
                </a:solidFill>
              </a:rPr>
              <a:t> </a:t>
            </a:r>
            <a:r>
              <a:rPr lang="zh-CN" altLang="en-US" sz="2400" dirty="0">
                <a:solidFill>
                  <a:srgbClr val="0070C0"/>
                </a:solidFill>
              </a:rPr>
              <a:t>     </a:t>
            </a:r>
            <a:r>
              <a:rPr lang="en-US" altLang="zh-CN" sz="2400" dirty="0">
                <a:solidFill>
                  <a:srgbClr val="0070C0"/>
                </a:solidFill>
              </a:rPr>
              <a:t>#</a:t>
            </a:r>
            <a:r>
              <a:rPr lang="zh-CN" altLang="en-US" sz="2400" dirty="0">
                <a:solidFill>
                  <a:srgbClr val="0070C0"/>
                </a:solidFill>
              </a:rPr>
              <a:t>（</a:t>
            </a:r>
            <a:r>
              <a:rPr lang="en-US" altLang="zh-CN" sz="2400" dirty="0">
                <a:solidFill>
                  <a:srgbClr val="0070C0"/>
                </a:solidFill>
              </a:rPr>
              <a:t>4</a:t>
            </a:r>
            <a:r>
              <a:rPr lang="zh-CN" altLang="en-US" sz="2400" dirty="0">
                <a:solidFill>
                  <a:srgbClr val="0070C0"/>
                </a:solidFill>
              </a:rPr>
              <a:t>开头客户端问题，</a:t>
            </a:r>
            <a:r>
              <a:rPr lang="en-US" altLang="zh-CN" sz="2400" dirty="0">
                <a:solidFill>
                  <a:srgbClr val="0070C0"/>
                </a:solidFill>
              </a:rPr>
              <a:t>5</a:t>
            </a:r>
            <a:r>
              <a:rPr lang="zh-CN" altLang="en-US" sz="2400" dirty="0">
                <a:solidFill>
                  <a:srgbClr val="0070C0"/>
                </a:solidFill>
              </a:rPr>
              <a:t>开头服务器问题）</a:t>
            </a:r>
          </a:p>
          <a:p>
            <a:r>
              <a:rPr lang="en-US" altLang="zh-CN" sz="2400" dirty="0"/>
              <a:t>200</a:t>
            </a:r>
            <a:endParaRPr kumimoji="1" lang="zh-CN" altLang="en-US" sz="2400" dirty="0"/>
          </a:p>
          <a:p>
            <a:endParaRPr kumimoji="1" lang="zh-CN" altLang="en-US" sz="2400" dirty="0">
              <a:solidFill>
                <a:srgbClr val="0070C0"/>
              </a:solidFill>
              <a:latin typeface="+mn-ea"/>
            </a:endParaRPr>
          </a:p>
        </p:txBody>
      </p:sp>
      <p:pic>
        <p:nvPicPr>
          <p:cNvPr id="11" name="图片 10">
            <a:extLst>
              <a:ext uri="{FF2B5EF4-FFF2-40B4-BE49-F238E27FC236}">
                <a16:creationId xmlns:a16="http://schemas.microsoft.com/office/drawing/2014/main" id="{9E851862-72B5-4C57-8075-A0A124059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505" y="3171937"/>
            <a:ext cx="7184849" cy="3208628"/>
          </a:xfrm>
          <a:prstGeom prst="rect">
            <a:avLst/>
          </a:prstGeom>
        </p:spPr>
      </p:pic>
      <p:sp>
        <p:nvSpPr>
          <p:cNvPr id="12" name="矩形 11">
            <a:extLst>
              <a:ext uri="{FF2B5EF4-FFF2-40B4-BE49-F238E27FC236}">
                <a16:creationId xmlns:a16="http://schemas.microsoft.com/office/drawing/2014/main" id="{74303DB5-62ED-42F0-8BA4-0270EE940578}"/>
              </a:ext>
            </a:extLst>
          </p:cNvPr>
          <p:cNvSpPr/>
          <p:nvPr/>
        </p:nvSpPr>
        <p:spPr>
          <a:xfrm>
            <a:off x="271610" y="6059432"/>
            <a:ext cx="8717626" cy="1107996"/>
          </a:xfrm>
          <a:prstGeom prst="rect">
            <a:avLst/>
          </a:prstGeom>
        </p:spPr>
        <p:txBody>
          <a:bodyPr wrap="square">
            <a:spAutoFit/>
          </a:bodyPr>
          <a:lstStyle/>
          <a:p>
            <a:r>
              <a:rPr lang="zh-CN" altLang="en-US" sz="2200" dirty="0">
                <a:solidFill>
                  <a:srgbClr val="FF0000"/>
                </a:solidFill>
              </a:rPr>
              <a:t>更多用法详见：</a:t>
            </a:r>
            <a:endParaRPr lang="en-US" altLang="zh-CN" sz="2200" dirty="0">
              <a:solidFill>
                <a:srgbClr val="FF0000"/>
              </a:solidFill>
            </a:endParaRPr>
          </a:p>
          <a:p>
            <a:r>
              <a:rPr lang="en-US" altLang="zh-CN" sz="2200" dirty="0">
                <a:solidFill>
                  <a:srgbClr val="FF0000"/>
                </a:solidFill>
                <a:hlinkClick r:id="rId4"/>
              </a:rPr>
              <a:t>http://docs.python-requests.org/zh_CN/latest/user/quickstart.html</a:t>
            </a:r>
            <a:endParaRPr lang="en-US" altLang="zh-CN" sz="2200" dirty="0">
              <a:solidFill>
                <a:srgbClr val="FF0000"/>
              </a:solidFill>
            </a:endParaRPr>
          </a:p>
          <a:p>
            <a:endParaRPr lang="zh-CN" altLang="en-US" sz="2200" dirty="0">
              <a:solidFill>
                <a:srgbClr val="FF0000"/>
              </a:solidFill>
            </a:endParaRPr>
          </a:p>
        </p:txBody>
      </p:sp>
    </p:spTree>
    <p:extLst>
      <p:ext uri="{BB962C8B-B14F-4D97-AF65-F5344CB8AC3E}">
        <p14:creationId xmlns:p14="http://schemas.microsoft.com/office/powerpoint/2010/main" val="20124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8875" t="58461" r="13490" b="14768"/>
          <a:stretch>
            <a:fillRect/>
          </a:stretch>
        </p:blipFill>
        <p:spPr>
          <a:xfrm>
            <a:off x="0" y="5042651"/>
            <a:ext cx="4781752" cy="1892689"/>
          </a:xfrm>
          <a:prstGeom prst="rect">
            <a:avLst/>
          </a:prstGeom>
        </p:spPr>
      </p:pic>
      <p:sp>
        <p:nvSpPr>
          <p:cNvPr id="2" name="文本框 7"/>
          <p:cNvSpPr txBox="1"/>
          <p:nvPr/>
        </p:nvSpPr>
        <p:spPr>
          <a:xfrm>
            <a:off x="1362745" y="220190"/>
            <a:ext cx="1828129"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自我介绍</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sz="2400" dirty="0">
                <a:solidFill>
                  <a:srgbClr val="03155D"/>
                </a:solidFill>
                <a:effectLst>
                  <a:outerShdw blurRad="38100" dist="38100" dir="2700000" sx="101000" sy="101000" algn="tl">
                    <a:srgbClr val="000000">
                      <a:alpha val="43137"/>
                    </a:srgbClr>
                  </a:outerShdw>
                </a:effectLst>
              </a:rPr>
              <a:t>I</a:t>
            </a:r>
            <a:r>
              <a:rPr lang="en-US" altLang="zh-CN" sz="2400" dirty="0">
                <a:solidFill>
                  <a:srgbClr val="03155D"/>
                </a:solidFill>
                <a:effectLst>
                  <a:outerShdw blurRad="38100" dist="38100" dir="2700000" sx="101000" sy="101000" algn="tl">
                    <a:srgbClr val="000000">
                      <a:alpha val="43137"/>
                    </a:srgbClr>
                  </a:outerShdw>
                </a:effectLst>
              </a:rPr>
              <a:t>ntroduction</a:t>
            </a:r>
            <a:endParaRPr lang="en-US" sz="2400" dirty="0">
              <a:solidFill>
                <a:srgbClr val="03155D"/>
              </a:solidFill>
              <a:effectLst>
                <a:outerShdw blurRad="38100" dist="38100" dir="2700000" sx="101000" sy="101000" algn="tl">
                  <a:srgbClr val="000000">
                    <a:alpha val="43137"/>
                  </a:srgbClr>
                </a:outerShdw>
              </a:effectLst>
            </a:endParaRPr>
          </a:p>
        </p:txBody>
      </p:sp>
      <p:pic>
        <p:nvPicPr>
          <p:cNvPr id="6" name="图片 5"/>
          <p:cNvPicPr>
            <a:picLocks noChangeAspect="1"/>
          </p:cNvPicPr>
          <p:nvPr/>
        </p:nvPicPr>
        <p:blipFill>
          <a:blip r:embed="rId5"/>
          <a:stretch>
            <a:fillRect/>
          </a:stretch>
        </p:blipFill>
        <p:spPr>
          <a:xfrm>
            <a:off x="9429750" y="171450"/>
            <a:ext cx="2590800" cy="819149"/>
          </a:xfrm>
          <a:prstGeom prst="rect">
            <a:avLst/>
          </a:prstGeom>
        </p:spPr>
      </p:pic>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9" name="组合 8"/>
          <p:cNvGrpSpPr/>
          <p:nvPr/>
        </p:nvGrpSpPr>
        <p:grpSpPr>
          <a:xfrm>
            <a:off x="-234639" y="0"/>
            <a:ext cx="1530175" cy="2110091"/>
            <a:chOff x="300" y="830"/>
            <a:chExt cx="1676" cy="2311"/>
          </a:xfrm>
        </p:grpSpPr>
        <p:sp>
          <p:nvSpPr>
            <p:cNvPr id="10" name="流程图: 合并 9"/>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流程图: 合并 10"/>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流程图: 合并 11"/>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9" name="图片 28"/>
          <p:cNvPicPr>
            <a:picLocks noChangeAspect="1"/>
          </p:cNvPicPr>
          <p:nvPr/>
        </p:nvPicPr>
        <p:blipFill>
          <a:blip r:embed="rId6">
            <a:duotone>
              <a:schemeClr val="accent1">
                <a:shade val="45000"/>
                <a:satMod val="135000"/>
              </a:schemeClr>
              <a:prstClr val="white"/>
            </a:duotone>
          </a:blip>
          <a:stretch>
            <a:fillRect/>
          </a:stretch>
        </p:blipFill>
        <p:spPr>
          <a:xfrm>
            <a:off x="6023516" y="5497154"/>
            <a:ext cx="5187410" cy="1096841"/>
          </a:xfrm>
          <a:prstGeom prst="rect">
            <a:avLst/>
          </a:prstGeom>
        </p:spPr>
      </p:pic>
      <p:sp>
        <p:nvSpPr>
          <p:cNvPr id="15" name="Freeform 12"/>
          <p:cNvSpPr/>
          <p:nvPr/>
        </p:nvSpPr>
        <p:spPr bwMode="auto">
          <a:xfrm>
            <a:off x="5567362" y="12312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6" name="Freeform 12"/>
          <p:cNvSpPr/>
          <p:nvPr/>
        </p:nvSpPr>
        <p:spPr bwMode="auto">
          <a:xfrm flipH="1" flipV="1">
            <a:off x="10765151" y="5156174"/>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9" name="TextBox 13"/>
          <p:cNvSpPr txBox="1"/>
          <p:nvPr/>
        </p:nvSpPr>
        <p:spPr>
          <a:xfrm>
            <a:off x="1532570" y="1905139"/>
            <a:ext cx="3972879" cy="4136582"/>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1216025" eaLnBrk="1" hangingPunct="1">
              <a:lnSpc>
                <a:spcPct val="150000"/>
              </a:lnSpc>
              <a:spcBef>
                <a:spcPct val="20000"/>
              </a:spcBef>
              <a:buNone/>
            </a:pPr>
            <a:r>
              <a:rPr lang="zh-CN" altLang="en-US" sz="2000" b="1" dirty="0">
                <a:latin typeface="Arial" panose="020B0604020202020204" pitchFamily="34" charset="0"/>
                <a:sym typeface="Arial" panose="020B0604020202020204" pitchFamily="34" charset="0"/>
              </a:rPr>
              <a:t>林世明  </a:t>
            </a:r>
            <a:r>
              <a:rPr lang="zh-CN" altLang="en-US" sz="1600" dirty="0">
                <a:latin typeface="Arial" panose="020B0604020202020204" pitchFamily="34" charset="0"/>
                <a:sym typeface="Arial" panose="020B0604020202020204" pitchFamily="34" charset="0"/>
              </a:rPr>
              <a:t>厦门大学信息学院工程师</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民主建国会厦门大学支部委员</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非典型工科男，爱编程、爱书法</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厦门市自动化学会副秘书长</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厦门市书法家协会理事</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主持、参与多项横纵向项目</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发表论文若干</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拥有多项软件著作权</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endParaRPr lang="en-US" altLang="zh-CN" sz="1400" dirty="0">
              <a:latin typeface="Arial" panose="020B0604020202020204" pitchFamily="34" charset="0"/>
              <a:sym typeface="Arial" panose="020B0604020202020204" pitchFamily="34" charset="0"/>
            </a:endParaRPr>
          </a:p>
        </p:txBody>
      </p:sp>
      <p:pic>
        <p:nvPicPr>
          <p:cNvPr id="5" name="图片 4">
            <a:extLst>
              <a:ext uri="{FF2B5EF4-FFF2-40B4-BE49-F238E27FC236}">
                <a16:creationId xmlns:a16="http://schemas.microsoft.com/office/drawing/2014/main" id="{A62B7EC0-0943-4BED-B727-694D458AC4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2288" y="1485900"/>
            <a:ext cx="5247182" cy="39353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6"/>
            <a:ext cx="11254253" cy="220791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4793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4</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网页解析</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061B769C-7207-4CBE-BF36-5D6AC9D0E6F2}"/>
              </a:ext>
            </a:extLst>
          </p:cNvPr>
          <p:cNvSpPr txBox="1"/>
          <p:nvPr/>
        </p:nvSpPr>
        <p:spPr>
          <a:xfrm>
            <a:off x="7492703" y="4136214"/>
            <a:ext cx="3010733" cy="18955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4.1  </a:t>
            </a:r>
            <a:r>
              <a:rPr lang="zh-CN" altLang="en-US" sz="1600" b="1" dirty="0">
                <a:solidFill>
                  <a:schemeClr val="bg1"/>
                </a:solidFill>
                <a:latin typeface="+mn-ea"/>
                <a:cs typeface="+mn-ea"/>
                <a:sym typeface="+mn-lt"/>
              </a:rPr>
              <a:t>如何解析网页</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4.2 </a:t>
            </a:r>
            <a:r>
              <a:rPr lang="en-US" altLang="zh-CN" sz="1600" b="1" dirty="0" err="1">
                <a:solidFill>
                  <a:schemeClr val="bg1"/>
                </a:solidFill>
                <a:latin typeface="+mn-ea"/>
                <a:cs typeface="+mn-ea"/>
                <a:sym typeface="+mn-lt"/>
              </a:rPr>
              <a:t>BeautifulSoup</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4.3 </a:t>
            </a:r>
            <a:r>
              <a:rPr lang="en-US" altLang="zh-CN" sz="1600" b="1" dirty="0" err="1">
                <a:solidFill>
                  <a:schemeClr val="bg1"/>
                </a:solidFill>
                <a:latin typeface="+mn-ea"/>
                <a:cs typeface="+mn-ea"/>
                <a:sym typeface="+mn-lt"/>
              </a:rPr>
              <a:t>xpath</a:t>
            </a:r>
            <a:r>
              <a:rPr lang="en-US" altLang="zh-CN" sz="1600" b="1" dirty="0">
                <a:solidFill>
                  <a:schemeClr val="bg1"/>
                </a:solidFill>
                <a:latin typeface="+mn-ea"/>
                <a:cs typeface="+mn-ea"/>
                <a:sym typeface="+mn-lt"/>
              </a:rPr>
              <a:t> </a:t>
            </a:r>
          </a:p>
          <a:p>
            <a:pPr defTabSz="228600">
              <a:lnSpc>
                <a:spcPct val="150000"/>
              </a:lnSpc>
            </a:pPr>
            <a:r>
              <a:rPr lang="en-US" altLang="zh-CN" sz="1600" b="1" dirty="0">
                <a:solidFill>
                  <a:schemeClr val="bg1"/>
                </a:solidFill>
                <a:latin typeface="+mn-ea"/>
                <a:cs typeface="+mn-ea"/>
                <a:sym typeface="+mn-lt"/>
              </a:rPr>
              <a:t>4.4 re</a:t>
            </a:r>
            <a:r>
              <a:rPr lang="zh-CN" altLang="en-US" sz="1600" b="1" dirty="0">
                <a:solidFill>
                  <a:schemeClr val="bg1"/>
                </a:solidFill>
                <a:latin typeface="+mn-ea"/>
                <a:cs typeface="+mn-ea"/>
                <a:sym typeface="+mn-lt"/>
              </a:rPr>
              <a:t>正则表达式</a:t>
            </a:r>
            <a:endParaRPr lang="en-US" altLang="zh-CN" sz="1600" dirty="0">
              <a:solidFill>
                <a:schemeClr val="bg2"/>
              </a:solidFill>
              <a:latin typeface="+mn-ea"/>
              <a:cs typeface="+mn-ea"/>
              <a:sym typeface="+mn-lt"/>
            </a:endParaRP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310285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如何解析网页</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362747" y="1300297"/>
            <a:ext cx="10657804" cy="3754874"/>
          </a:xfrm>
          <a:prstGeom prst="rect">
            <a:avLst/>
          </a:prstGeom>
        </p:spPr>
        <p:txBody>
          <a:bodyPr wrap="square">
            <a:spAutoFit/>
          </a:bodyPr>
          <a:lstStyle/>
          <a:p>
            <a:pPr>
              <a:lnSpc>
                <a:spcPct val="150000"/>
              </a:lnSpc>
              <a:spcBef>
                <a:spcPts val="0"/>
              </a:spcBef>
            </a:pPr>
            <a:r>
              <a:rPr lang="zh-CN" altLang="en-US" sz="2800" dirty="0">
                <a:latin typeface="+mn-ea"/>
              </a:rPr>
              <a:t>使用第三方模块解析并获取标签内的内容</a:t>
            </a:r>
            <a:endParaRPr lang="en-US" altLang="zh-CN" sz="2800" dirty="0">
              <a:latin typeface="+mn-ea"/>
            </a:endParaRPr>
          </a:p>
          <a:p>
            <a:pPr>
              <a:lnSpc>
                <a:spcPct val="150000"/>
              </a:lnSpc>
              <a:spcBef>
                <a:spcPts val="0"/>
              </a:spcBef>
            </a:pPr>
            <a:r>
              <a:rPr lang="en-US" altLang="zh-CN" sz="2800" dirty="0" err="1">
                <a:latin typeface="+mn-ea"/>
              </a:rPr>
              <a:t>BeautifulSoup</a:t>
            </a:r>
            <a:endParaRPr lang="en-US" altLang="zh-CN" sz="2800" dirty="0">
              <a:latin typeface="+mn-ea"/>
            </a:endParaRPr>
          </a:p>
          <a:p>
            <a:pPr>
              <a:lnSpc>
                <a:spcPct val="150000"/>
              </a:lnSpc>
              <a:spcBef>
                <a:spcPts val="0"/>
              </a:spcBef>
            </a:pPr>
            <a:r>
              <a:rPr lang="en-US" altLang="zh-CN" sz="2800" dirty="0" err="1">
                <a:latin typeface="+mn-ea"/>
              </a:rPr>
              <a:t>Xpath</a:t>
            </a:r>
            <a:endParaRPr lang="en-US" altLang="zh-CN" sz="2800" dirty="0">
              <a:latin typeface="+mn-ea"/>
            </a:endParaRPr>
          </a:p>
          <a:p>
            <a:pPr>
              <a:lnSpc>
                <a:spcPct val="150000"/>
              </a:lnSpc>
              <a:spcBef>
                <a:spcPts val="0"/>
              </a:spcBef>
            </a:pPr>
            <a:r>
              <a:rPr lang="zh-CN" altLang="en-US" sz="2800" dirty="0">
                <a:latin typeface="+mn-ea"/>
              </a:rPr>
              <a:t>可能还会用到正则表达式（参考：</a:t>
            </a:r>
            <a:r>
              <a:rPr lang="en-US" altLang="zh-CN" sz="2800" dirty="0">
                <a:latin typeface="+mn-ea"/>
                <a:hlinkClick r:id="rId3"/>
              </a:rPr>
              <a:t>https://docs.python.org/zh-cn/3/library/re.html</a:t>
            </a:r>
            <a:r>
              <a:rPr lang="zh-CN" altLang="en-US" sz="2800" dirty="0">
                <a:latin typeface="+mn-ea"/>
              </a:rPr>
              <a:t>）</a:t>
            </a:r>
            <a:endParaRPr lang="en-US" altLang="zh-CN" sz="2800" dirty="0">
              <a:latin typeface="+mn-ea"/>
            </a:endParaRPr>
          </a:p>
          <a:p>
            <a:endParaRPr kumimoji="1" lang="zh-CN" altLang="en-US" sz="2800" dirty="0">
              <a:solidFill>
                <a:srgbClr val="0070C0"/>
              </a:solidFill>
              <a:latin typeface="+mn-ea"/>
            </a:endParaRPr>
          </a:p>
        </p:txBody>
      </p:sp>
    </p:spTree>
    <p:extLst>
      <p:ext uri="{BB962C8B-B14F-4D97-AF65-F5344CB8AC3E}">
        <p14:creationId xmlns:p14="http://schemas.microsoft.com/office/powerpoint/2010/main" val="3750925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BeautifulSoup</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a:t>Beautiful Soup </a:t>
            </a:r>
            <a:r>
              <a:rPr lang="zh-CN" altLang="en-US" sz="2000"/>
              <a:t>是用</a:t>
            </a:r>
            <a:r>
              <a:rPr lang="en-US" altLang="zh-CN" sz="2000"/>
              <a:t>Python</a:t>
            </a:r>
            <a:r>
              <a:rPr lang="zh-CN" altLang="en-US" sz="2000"/>
              <a:t>写的一个</a:t>
            </a:r>
            <a:r>
              <a:rPr lang="en-US" altLang="zh-CN" sz="2000"/>
              <a:t>HTML/XML</a:t>
            </a:r>
            <a:r>
              <a:rPr lang="zh-CN" altLang="en-US" sz="2000"/>
              <a:t>的解析器，它可以很好的处理不规范标记并生成剖析树</a:t>
            </a:r>
            <a:r>
              <a:rPr lang="en-US" altLang="zh-CN" sz="2000"/>
              <a:t>(parse tree)</a:t>
            </a:r>
            <a:r>
              <a:rPr lang="zh-CN" altLang="en-US" sz="2000"/>
              <a:t>。 它提供简单又常用的导航（</a:t>
            </a:r>
            <a:r>
              <a:rPr lang="en-US" altLang="zh-CN" sz="2000"/>
              <a:t>navigating</a:t>
            </a:r>
            <a:r>
              <a:rPr lang="zh-CN" altLang="en-US" sz="2000"/>
              <a:t>），搜索以及修改剖析树的操作。它可以大大节省你的编程时间。</a:t>
            </a:r>
            <a:endParaRPr lang="en-US" altLang="zh-CN" sz="2000"/>
          </a:p>
          <a:p>
            <a:r>
              <a:rPr lang="zh-CN" altLang="en-US" sz="2000"/>
              <a:t>步骤：</a:t>
            </a:r>
            <a:r>
              <a:rPr lang="en-US" altLang="zh-CN" sz="2000"/>
              <a:t>1</a:t>
            </a:r>
            <a:r>
              <a:rPr lang="zh-CN" altLang="en-US" sz="2000"/>
              <a:t>、安装</a:t>
            </a:r>
            <a:r>
              <a:rPr lang="en-US" altLang="zh-CN" sz="2000"/>
              <a:t>beautifulsoup4</a:t>
            </a:r>
            <a:r>
              <a:rPr lang="zh-CN" altLang="en-US" sz="2000"/>
              <a:t>；</a:t>
            </a:r>
            <a:r>
              <a:rPr lang="en-US" altLang="zh-CN" sz="2000"/>
              <a:t>2</a:t>
            </a:r>
            <a:r>
              <a:rPr lang="zh-CN" altLang="en-US" sz="2000"/>
              <a:t>、安装解释器</a:t>
            </a:r>
            <a:endParaRPr lang="en-US" altLang="zh-CN" sz="2000"/>
          </a:p>
          <a:p>
            <a:pPr marL="0" indent="0">
              <a:buFont typeface="Arial" panose="020B0604020202020204" pitchFamily="34" charset="0"/>
              <a:buNone/>
            </a:pPr>
            <a:endParaRPr lang="zh-CN" altLang="en-US" sz="2000" dirty="0"/>
          </a:p>
        </p:txBody>
      </p:sp>
      <p:graphicFrame>
        <p:nvGraphicFramePr>
          <p:cNvPr id="12" name="表格 11">
            <a:extLst>
              <a:ext uri="{FF2B5EF4-FFF2-40B4-BE49-F238E27FC236}">
                <a16:creationId xmlns:a16="http://schemas.microsoft.com/office/drawing/2014/main" id="{72EE1796-88DE-4359-9032-3E07F05E58AD}"/>
              </a:ext>
            </a:extLst>
          </p:cNvPr>
          <p:cNvGraphicFramePr>
            <a:graphicFrameLocks noGrp="1"/>
          </p:cNvGraphicFramePr>
          <p:nvPr>
            <p:extLst>
              <p:ext uri="{D42A27DB-BD31-4B8C-83A1-F6EECF244321}">
                <p14:modId xmlns:p14="http://schemas.microsoft.com/office/powerpoint/2010/main" val="3725439307"/>
              </p:ext>
            </p:extLst>
          </p:nvPr>
        </p:nvGraphicFramePr>
        <p:xfrm>
          <a:off x="767931" y="2788592"/>
          <a:ext cx="10846674" cy="3364990"/>
        </p:xfrm>
        <a:graphic>
          <a:graphicData uri="http://schemas.openxmlformats.org/drawingml/2006/table">
            <a:tbl>
              <a:tblPr/>
              <a:tblGrid>
                <a:gridCol w="2160120">
                  <a:extLst>
                    <a:ext uri="{9D8B030D-6E8A-4147-A177-3AD203B41FA5}">
                      <a16:colId xmlns:a16="http://schemas.microsoft.com/office/drawing/2014/main" val="1036382800"/>
                    </a:ext>
                  </a:extLst>
                </a:gridCol>
                <a:gridCol w="3263218">
                  <a:extLst>
                    <a:ext uri="{9D8B030D-6E8A-4147-A177-3AD203B41FA5}">
                      <a16:colId xmlns:a16="http://schemas.microsoft.com/office/drawing/2014/main" val="3041437859"/>
                    </a:ext>
                  </a:extLst>
                </a:gridCol>
                <a:gridCol w="2711668">
                  <a:extLst>
                    <a:ext uri="{9D8B030D-6E8A-4147-A177-3AD203B41FA5}">
                      <a16:colId xmlns:a16="http://schemas.microsoft.com/office/drawing/2014/main" val="3560997324"/>
                    </a:ext>
                  </a:extLst>
                </a:gridCol>
                <a:gridCol w="2711668">
                  <a:extLst>
                    <a:ext uri="{9D8B030D-6E8A-4147-A177-3AD203B41FA5}">
                      <a16:colId xmlns:a16="http://schemas.microsoft.com/office/drawing/2014/main" val="4213240679"/>
                    </a:ext>
                  </a:extLst>
                </a:gridCol>
              </a:tblGrid>
              <a:tr h="0">
                <a:tc>
                  <a:txBody>
                    <a:bodyPr/>
                    <a:lstStyle/>
                    <a:p>
                      <a:pPr algn="l"/>
                      <a:r>
                        <a:rPr lang="zh-CN" altLang="en-US" dirty="0">
                          <a:effectLst/>
                        </a:rPr>
                        <a:t>解析器</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tc>
                  <a:txBody>
                    <a:bodyPr/>
                    <a:lstStyle/>
                    <a:p>
                      <a:pPr algn="l"/>
                      <a:r>
                        <a:rPr lang="zh-CN" altLang="en-US" dirty="0">
                          <a:effectLst/>
                        </a:rPr>
                        <a:t>使用方法</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tc>
                  <a:txBody>
                    <a:bodyPr/>
                    <a:lstStyle/>
                    <a:p>
                      <a:pPr algn="l"/>
                      <a:r>
                        <a:rPr lang="zh-CN" altLang="en-US">
                          <a:effectLst/>
                        </a:rPr>
                        <a:t>优势</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tc>
                  <a:txBody>
                    <a:bodyPr/>
                    <a:lstStyle/>
                    <a:p>
                      <a:pPr algn="l"/>
                      <a:r>
                        <a:rPr lang="zh-CN" altLang="en-US">
                          <a:effectLst/>
                        </a:rPr>
                        <a:t>劣势</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extLst>
                  <a:ext uri="{0D108BD9-81ED-4DB2-BD59-A6C34878D82A}">
                    <a16:rowId xmlns:a16="http://schemas.microsoft.com/office/drawing/2014/main" val="3233091563"/>
                  </a:ext>
                </a:extLst>
              </a:tr>
              <a:tr h="0">
                <a:tc>
                  <a:txBody>
                    <a:bodyPr/>
                    <a:lstStyle/>
                    <a:p>
                      <a:pPr algn="l"/>
                      <a:r>
                        <a:rPr lang="en-US">
                          <a:effectLst/>
                        </a:rPr>
                        <a:t>Python</a:t>
                      </a:r>
                      <a:r>
                        <a:rPr lang="zh-CN" altLang="en-US">
                          <a:effectLst/>
                        </a:rPr>
                        <a:t>标准库</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l"/>
                      <a:r>
                        <a:rPr lang="en-US" dirty="0" err="1">
                          <a:effectLst/>
                        </a:rPr>
                        <a:t>BeautifulSoup</a:t>
                      </a:r>
                      <a:r>
                        <a:rPr lang="en-US" dirty="0">
                          <a:effectLst/>
                        </a:rPr>
                        <a:t>(markup, "</a:t>
                      </a:r>
                      <a:r>
                        <a:rPr lang="en-US" dirty="0" err="1">
                          <a:effectLst/>
                        </a:rPr>
                        <a:t>html.parser</a:t>
                      </a:r>
                      <a:r>
                        <a:rPr lang="en-US" dirty="0">
                          <a:effectLst/>
                        </a:rPr>
                        <a:t>")</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en-US" altLang="zh-CN">
                          <a:effectLst/>
                        </a:rPr>
                        <a:t>Python</a:t>
                      </a:r>
                      <a:r>
                        <a:rPr lang="zh-CN" altLang="en-US">
                          <a:effectLst/>
                        </a:rPr>
                        <a:t>的内置标准库</a:t>
                      </a:r>
                    </a:p>
                    <a:p>
                      <a:pPr algn="just">
                        <a:buFont typeface="Arial" panose="020B0604020202020204" pitchFamily="34" charset="0"/>
                        <a:buChar char="•"/>
                      </a:pPr>
                      <a:r>
                        <a:rPr lang="zh-CN" altLang="en-US">
                          <a:effectLst/>
                        </a:rPr>
                        <a:t>执行速度适中</a:t>
                      </a:r>
                    </a:p>
                    <a:p>
                      <a:pPr algn="just">
                        <a:buFont typeface="Arial" panose="020B0604020202020204" pitchFamily="34" charset="0"/>
                        <a:buChar char="•"/>
                      </a:pPr>
                      <a:r>
                        <a:rPr lang="zh-CN" altLang="en-US">
                          <a:effectLst/>
                        </a:rPr>
                        <a:t>文档容错能力强</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en-US">
                          <a:effectLst/>
                        </a:rPr>
                        <a:t>Python 2.7.3 or 3.2.2)</a:t>
                      </a:r>
                      <a:r>
                        <a:rPr lang="zh-CN" altLang="en-US">
                          <a:effectLst/>
                        </a:rPr>
                        <a:t>前 的版本中文档容错能力差</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720219382"/>
                  </a:ext>
                </a:extLst>
              </a:tr>
              <a:tr h="0">
                <a:tc>
                  <a:txBody>
                    <a:bodyPr/>
                    <a:lstStyle/>
                    <a:p>
                      <a:pPr algn="l"/>
                      <a:r>
                        <a:rPr lang="en-US" dirty="0" err="1">
                          <a:solidFill>
                            <a:srgbClr val="FF0000"/>
                          </a:solidFill>
                          <a:effectLst/>
                        </a:rPr>
                        <a:t>lxml</a:t>
                      </a:r>
                      <a:r>
                        <a:rPr lang="en-US" dirty="0">
                          <a:solidFill>
                            <a:srgbClr val="FF0000"/>
                          </a:solidFill>
                          <a:effectLst/>
                        </a:rPr>
                        <a:t> HTML </a:t>
                      </a:r>
                      <a:r>
                        <a:rPr lang="zh-CN" altLang="en-US" dirty="0">
                          <a:solidFill>
                            <a:srgbClr val="FF0000"/>
                          </a:solidFill>
                          <a:effectLst/>
                        </a:rPr>
                        <a:t>解析器</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l"/>
                      <a:r>
                        <a:rPr lang="en-US" dirty="0" err="1">
                          <a:solidFill>
                            <a:srgbClr val="FF0000"/>
                          </a:solidFill>
                          <a:effectLst/>
                        </a:rPr>
                        <a:t>BeautifulSoup</a:t>
                      </a:r>
                      <a:r>
                        <a:rPr lang="en-US" dirty="0">
                          <a:solidFill>
                            <a:srgbClr val="FF0000"/>
                          </a:solidFill>
                          <a:effectLst/>
                        </a:rPr>
                        <a:t>(markup, "</a:t>
                      </a:r>
                      <a:r>
                        <a:rPr lang="en-US" dirty="0" err="1">
                          <a:solidFill>
                            <a:srgbClr val="FF0000"/>
                          </a:solidFill>
                          <a:effectLst/>
                        </a:rPr>
                        <a:t>lxml</a:t>
                      </a:r>
                      <a:r>
                        <a:rPr lang="en-US" dirty="0">
                          <a:solidFill>
                            <a:srgbClr val="FF0000"/>
                          </a:solidFill>
                          <a:effectLst/>
                        </a:rPr>
                        <a:t>")</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solidFill>
                            <a:srgbClr val="FF0000"/>
                          </a:solidFill>
                          <a:effectLst/>
                        </a:rPr>
                        <a:t>速度快</a:t>
                      </a:r>
                    </a:p>
                    <a:p>
                      <a:pPr algn="just">
                        <a:buFont typeface="Arial" panose="020B0604020202020204" pitchFamily="34" charset="0"/>
                        <a:buChar char="•"/>
                      </a:pPr>
                      <a:r>
                        <a:rPr lang="zh-CN" altLang="en-US">
                          <a:solidFill>
                            <a:srgbClr val="FF0000"/>
                          </a:solidFill>
                          <a:effectLst/>
                        </a:rPr>
                        <a:t>文档容错能力强</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dirty="0">
                          <a:solidFill>
                            <a:srgbClr val="FF0000"/>
                          </a:solidFill>
                          <a:effectLst/>
                        </a:rPr>
                        <a:t>需要安装</a:t>
                      </a:r>
                      <a:r>
                        <a:rPr lang="en-US" altLang="zh-CN" dirty="0">
                          <a:solidFill>
                            <a:srgbClr val="FF0000"/>
                          </a:solidFill>
                          <a:effectLst/>
                        </a:rPr>
                        <a:t>C</a:t>
                      </a:r>
                      <a:r>
                        <a:rPr lang="zh-CN" altLang="en-US" dirty="0">
                          <a:solidFill>
                            <a:srgbClr val="FF0000"/>
                          </a:solidFill>
                          <a:effectLst/>
                        </a:rPr>
                        <a:t>语言库</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732272244"/>
                  </a:ext>
                </a:extLst>
              </a:tr>
              <a:tr h="0">
                <a:tc>
                  <a:txBody>
                    <a:bodyPr/>
                    <a:lstStyle/>
                    <a:p>
                      <a:pPr algn="l"/>
                      <a:r>
                        <a:rPr lang="en-US">
                          <a:effectLst/>
                        </a:rPr>
                        <a:t>lxml XML </a:t>
                      </a:r>
                      <a:r>
                        <a:rPr lang="zh-CN" altLang="en-US">
                          <a:effectLst/>
                        </a:rPr>
                        <a:t>解析器</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r>
                        <a:rPr lang="en-US" dirty="0" err="1">
                          <a:effectLst/>
                        </a:rPr>
                        <a:t>BeautifulSoup</a:t>
                      </a:r>
                      <a:r>
                        <a:rPr lang="en-US" dirty="0">
                          <a:effectLst/>
                        </a:rPr>
                        <a:t>(markup, ["</a:t>
                      </a:r>
                      <a:r>
                        <a:rPr lang="en-US" dirty="0" err="1">
                          <a:effectLst/>
                        </a:rPr>
                        <a:t>lxml</a:t>
                      </a:r>
                      <a:r>
                        <a:rPr lang="en-US" dirty="0">
                          <a:effectLst/>
                        </a:rPr>
                        <a:t>", "xml"])</a:t>
                      </a:r>
                    </a:p>
                    <a:p>
                      <a:pPr algn="just"/>
                      <a:r>
                        <a:rPr lang="en-US" dirty="0" err="1">
                          <a:effectLst/>
                        </a:rPr>
                        <a:t>BeautifulSoup</a:t>
                      </a:r>
                      <a:r>
                        <a:rPr lang="en-US" dirty="0">
                          <a:effectLst/>
                        </a:rPr>
                        <a:t>(markup, "xml")</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effectLst/>
                        </a:rPr>
                        <a:t>速度快</a:t>
                      </a:r>
                    </a:p>
                    <a:p>
                      <a:pPr algn="just">
                        <a:buFont typeface="Arial" panose="020B0604020202020204" pitchFamily="34" charset="0"/>
                        <a:buChar char="•"/>
                      </a:pPr>
                      <a:r>
                        <a:rPr lang="zh-CN" altLang="en-US">
                          <a:effectLst/>
                        </a:rPr>
                        <a:t>唯一支持</a:t>
                      </a:r>
                      <a:r>
                        <a:rPr lang="en-US">
                          <a:effectLst/>
                        </a:rPr>
                        <a:t>XML</a:t>
                      </a:r>
                      <a:r>
                        <a:rPr lang="zh-CN" altLang="en-US">
                          <a:effectLst/>
                        </a:rPr>
                        <a:t>的解析器</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effectLst/>
                        </a:rPr>
                        <a:t>需要安装</a:t>
                      </a:r>
                      <a:r>
                        <a:rPr lang="en-US" altLang="zh-CN">
                          <a:effectLst/>
                        </a:rPr>
                        <a:t>C</a:t>
                      </a:r>
                      <a:r>
                        <a:rPr lang="zh-CN" altLang="en-US">
                          <a:effectLst/>
                        </a:rPr>
                        <a:t>语言库</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64498990"/>
                  </a:ext>
                </a:extLst>
              </a:tr>
              <a:tr h="0">
                <a:tc>
                  <a:txBody>
                    <a:bodyPr/>
                    <a:lstStyle/>
                    <a:p>
                      <a:pPr algn="l"/>
                      <a:r>
                        <a:rPr lang="en-US">
                          <a:effectLst/>
                        </a:rPr>
                        <a:t>html5lib</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l"/>
                      <a:r>
                        <a:rPr lang="en-US">
                          <a:effectLst/>
                        </a:rPr>
                        <a:t>BeautifulSoup(markup, "html5lib")</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effectLst/>
                        </a:rPr>
                        <a:t>最好的容错性</a:t>
                      </a:r>
                    </a:p>
                    <a:p>
                      <a:pPr algn="just">
                        <a:buFont typeface="Arial" panose="020B0604020202020204" pitchFamily="34" charset="0"/>
                        <a:buChar char="•"/>
                      </a:pPr>
                      <a:r>
                        <a:rPr lang="zh-CN" altLang="en-US">
                          <a:effectLst/>
                        </a:rPr>
                        <a:t>以浏览器的方式解析文档</a:t>
                      </a:r>
                    </a:p>
                    <a:p>
                      <a:pPr algn="just">
                        <a:buFont typeface="Arial" panose="020B0604020202020204" pitchFamily="34" charset="0"/>
                        <a:buChar char="•"/>
                      </a:pPr>
                      <a:r>
                        <a:rPr lang="zh-CN" altLang="en-US">
                          <a:effectLst/>
                        </a:rPr>
                        <a:t>生成</a:t>
                      </a:r>
                      <a:r>
                        <a:rPr lang="en-US" altLang="zh-CN">
                          <a:effectLst/>
                        </a:rPr>
                        <a:t>HTML5</a:t>
                      </a:r>
                      <a:r>
                        <a:rPr lang="zh-CN" altLang="en-US">
                          <a:effectLst/>
                        </a:rPr>
                        <a:t>格式的文档</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dirty="0">
                          <a:effectLst/>
                        </a:rPr>
                        <a:t>速度慢</a:t>
                      </a:r>
                    </a:p>
                    <a:p>
                      <a:pPr algn="just">
                        <a:buFont typeface="Arial" panose="020B0604020202020204" pitchFamily="34" charset="0"/>
                        <a:buChar char="•"/>
                      </a:pPr>
                      <a:r>
                        <a:rPr lang="zh-CN" altLang="en-US" dirty="0">
                          <a:effectLst/>
                        </a:rPr>
                        <a:t>不依赖外部扩展</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647775758"/>
                  </a:ext>
                </a:extLst>
              </a:tr>
            </a:tbl>
          </a:graphicData>
        </a:graphic>
      </p:graphicFrame>
    </p:spTree>
    <p:extLst>
      <p:ext uri="{BB962C8B-B14F-4D97-AF65-F5344CB8AC3E}">
        <p14:creationId xmlns:p14="http://schemas.microsoft.com/office/powerpoint/2010/main" val="134477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11673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BeautifulSoup</a:t>
            </a:r>
            <a:r>
              <a:rPr lang="en-US" altLang="zh-CN" sz="2800" b="1" dirty="0">
                <a:solidFill>
                  <a:srgbClr val="03155D"/>
                </a:solidFill>
              </a:rPr>
              <a:t>--</a:t>
            </a:r>
            <a:r>
              <a:rPr lang="zh-CN" altLang="en-US" sz="2400" b="1" dirty="0">
                <a:solidFill>
                  <a:srgbClr val="03155D"/>
                </a:solidFill>
              </a:rPr>
              <a:t>两种主要的对象</a:t>
            </a:r>
            <a:r>
              <a:rPr lang="en-US" altLang="zh-CN" sz="2400" b="1" dirty="0">
                <a:solidFill>
                  <a:srgbClr val="03155D"/>
                </a:solidFill>
              </a:rPr>
              <a:t>:   Tag</a:t>
            </a:r>
            <a:r>
              <a:rPr lang="zh-CN" altLang="en-US" sz="2400" b="1" dirty="0">
                <a:solidFill>
                  <a:srgbClr val="03155D"/>
                </a:solidFill>
              </a:rPr>
              <a:t>、</a:t>
            </a:r>
            <a:r>
              <a:rPr lang="en-US" altLang="zh-CN" sz="2400" b="1" dirty="0" err="1">
                <a:solidFill>
                  <a:srgbClr val="03155D"/>
                </a:solidFill>
              </a:rPr>
              <a:t>NavigableString</a:t>
            </a:r>
            <a:endParaRPr lang="en-US" altLang="zh-CN" sz="2400" b="1" dirty="0">
              <a:solidFill>
                <a:srgbClr val="03155D"/>
              </a:solidFill>
            </a:endParaRPr>
          </a:p>
          <a:p>
            <a:pPr>
              <a:lnSpc>
                <a:spcPct val="130000"/>
              </a:lnSpc>
            </a:pP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graphicFrame>
        <p:nvGraphicFramePr>
          <p:cNvPr id="2" name="表格 1">
            <a:extLst>
              <a:ext uri="{FF2B5EF4-FFF2-40B4-BE49-F238E27FC236}">
                <a16:creationId xmlns:a16="http://schemas.microsoft.com/office/drawing/2014/main" id="{74F8518B-AD48-44AB-AC51-D3DA67A7A30A}"/>
              </a:ext>
            </a:extLst>
          </p:cNvPr>
          <p:cNvGraphicFramePr>
            <a:graphicFrameLocks noGrp="1"/>
          </p:cNvGraphicFramePr>
          <p:nvPr>
            <p:extLst>
              <p:ext uri="{D42A27DB-BD31-4B8C-83A1-F6EECF244321}">
                <p14:modId xmlns:p14="http://schemas.microsoft.com/office/powerpoint/2010/main" val="3560363292"/>
              </p:ext>
            </p:extLst>
          </p:nvPr>
        </p:nvGraphicFramePr>
        <p:xfrm>
          <a:off x="1445372" y="1436301"/>
          <a:ext cx="8764750" cy="2763838"/>
        </p:xfrm>
        <a:graphic>
          <a:graphicData uri="http://schemas.openxmlformats.org/drawingml/2006/table">
            <a:tbl>
              <a:tblPr/>
              <a:tblGrid>
                <a:gridCol w="187488">
                  <a:extLst>
                    <a:ext uri="{9D8B030D-6E8A-4147-A177-3AD203B41FA5}">
                      <a16:colId xmlns:a16="http://schemas.microsoft.com/office/drawing/2014/main" val="675487451"/>
                    </a:ext>
                  </a:extLst>
                </a:gridCol>
                <a:gridCol w="8577262">
                  <a:extLst>
                    <a:ext uri="{9D8B030D-6E8A-4147-A177-3AD203B41FA5}">
                      <a16:colId xmlns:a16="http://schemas.microsoft.com/office/drawing/2014/main" val="3598866743"/>
                    </a:ext>
                  </a:extLst>
                </a:gridCol>
              </a:tblGrid>
              <a:tr h="2763838">
                <a:tc>
                  <a:txBody>
                    <a:bodyPr/>
                    <a:lstStyle>
                      <a:lvl1pPr>
                        <a:spcBef>
                          <a:spcPts val="1000"/>
                        </a:spcBef>
                        <a:buClr>
                          <a:schemeClr val="accent1"/>
                        </a:buClr>
                        <a:buSzPct val="80000"/>
                        <a:buFont typeface="Wingdings 3" panose="05040102010807070707" pitchFamily="18" charset="2"/>
                        <a:defRPr sz="1600">
                          <a:solidFill>
                            <a:srgbClr val="404040"/>
                          </a:solidFill>
                          <a:latin typeface="Century Gothic" panose="020B0502020202020204" pitchFamily="34" charset="0"/>
                        </a:defRPr>
                      </a:lvl1pPr>
                      <a:lvl2pPr marL="742950" indent="-285750">
                        <a:spcBef>
                          <a:spcPts val="1000"/>
                        </a:spcBef>
                        <a:buClr>
                          <a:schemeClr val="accent1"/>
                        </a:buClr>
                        <a:buSzPct val="80000"/>
                        <a:buFont typeface="Wingdings 3" panose="05040102010807070707" pitchFamily="18" charset="2"/>
                        <a:defRPr sz="1400">
                          <a:solidFill>
                            <a:srgbClr val="404040"/>
                          </a:solidFill>
                          <a:latin typeface="Century Gothic" panose="020B0502020202020204" pitchFamily="34" charset="0"/>
                        </a:defRPr>
                      </a:lvl2pPr>
                      <a:lvl3pPr marL="1143000" indent="-228600">
                        <a:spcBef>
                          <a:spcPts val="1000"/>
                        </a:spcBef>
                        <a:buClr>
                          <a:schemeClr val="accent1"/>
                        </a:buClr>
                        <a:buSzPct val="80000"/>
                        <a:buFont typeface="Wingdings 3" panose="05040102010807070707" pitchFamily="18" charset="2"/>
                        <a:defRPr sz="1200">
                          <a:solidFill>
                            <a:srgbClr val="404040"/>
                          </a:solidFill>
                          <a:latin typeface="Century Gothic" panose="020B0502020202020204" pitchFamily="34" charset="0"/>
                        </a:defRPr>
                      </a:lvl3pPr>
                      <a:lvl4pPr marL="16002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4pPr>
                      <a:lvl5pPr marL="20574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br>
                        <a:rPr kumimoji="0" lang="cs-CZ" altLang="zh-CN" sz="1600" b="0" i="0" u="none" strike="noStrike" cap="none" normalizeH="0" baseline="0">
                          <a:ln>
                            <a:noFill/>
                          </a:ln>
                          <a:solidFill>
                            <a:srgbClr val="AAAAAA"/>
                          </a:solidFill>
                          <a:effectLst/>
                          <a:latin typeface="inherit"/>
                        </a:rPr>
                      </a:br>
                      <a:r>
                        <a:rPr kumimoji="0" lang="cs-CZ" altLang="zh-CN" sz="1600" b="0" i="0" u="none" strike="noStrike" cap="none" normalizeH="0" baseline="0">
                          <a:ln>
                            <a:noFill/>
                          </a:ln>
                          <a:solidFill>
                            <a:srgbClr val="AAAAAA"/>
                          </a:solidFill>
                          <a:effectLst/>
                          <a:latin typeface="inherit"/>
                        </a:rPr>
                        <a:t>4</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5</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6</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7</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8</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9</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10</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11</a:t>
                      </a:r>
                    </a:p>
                  </a:txBody>
                  <a:tcPr marL="81044" marR="81044" marT="40528" marB="40528" horzOverflow="overflow">
                    <a:lnL>
                      <a:noFill/>
                    </a:lnL>
                    <a:lnR>
                      <a:noFill/>
                    </a:lnR>
                    <a:lnT>
                      <a:noFill/>
                    </a:lnT>
                    <a:lnB>
                      <a:noFill/>
                    </a:lnB>
                    <a:lnTlToBr>
                      <a:noFill/>
                    </a:lnTlToBr>
                    <a:lnBlToTr>
                      <a:noFill/>
                    </a:lnBlToTr>
                    <a:solidFill>
                      <a:srgbClr val="EEEEEE"/>
                    </a:solidFill>
                  </a:tcPr>
                </a:tc>
                <a:tc>
                  <a:txBody>
                    <a:bodyPr/>
                    <a:lstStyle>
                      <a:lvl1pPr>
                        <a:spcBef>
                          <a:spcPts val="1000"/>
                        </a:spcBef>
                        <a:buClr>
                          <a:schemeClr val="accent1"/>
                        </a:buClr>
                        <a:buSzPct val="80000"/>
                        <a:buFont typeface="Wingdings 3" panose="05040102010807070707" pitchFamily="18" charset="2"/>
                        <a:defRPr sz="1600">
                          <a:solidFill>
                            <a:srgbClr val="404040"/>
                          </a:solidFill>
                          <a:latin typeface="Century Gothic" panose="020B0502020202020204" pitchFamily="34" charset="0"/>
                        </a:defRPr>
                      </a:lvl1pPr>
                      <a:lvl2pPr marL="742950" indent="-285750">
                        <a:spcBef>
                          <a:spcPts val="1000"/>
                        </a:spcBef>
                        <a:buClr>
                          <a:schemeClr val="accent1"/>
                        </a:buClr>
                        <a:buSzPct val="80000"/>
                        <a:buFont typeface="Wingdings 3" panose="05040102010807070707" pitchFamily="18" charset="2"/>
                        <a:defRPr sz="1400">
                          <a:solidFill>
                            <a:srgbClr val="404040"/>
                          </a:solidFill>
                          <a:latin typeface="Century Gothic" panose="020B0502020202020204" pitchFamily="34" charset="0"/>
                        </a:defRPr>
                      </a:lvl2pPr>
                      <a:lvl3pPr marL="1143000" indent="-228600">
                        <a:spcBef>
                          <a:spcPts val="1000"/>
                        </a:spcBef>
                        <a:buClr>
                          <a:schemeClr val="accent1"/>
                        </a:buClr>
                        <a:buSzPct val="80000"/>
                        <a:buFont typeface="Wingdings 3" panose="05040102010807070707" pitchFamily="18" charset="2"/>
                        <a:defRPr sz="1200">
                          <a:solidFill>
                            <a:srgbClr val="404040"/>
                          </a:solidFill>
                          <a:latin typeface="Century Gothic" panose="020B0502020202020204" pitchFamily="34" charset="0"/>
                        </a:defRPr>
                      </a:lvl3pPr>
                      <a:lvl4pPr marL="16002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4pPr>
                      <a:lvl5pPr marL="20574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9pPr>
                    </a:lstStyle>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2D7A"/>
                          </a:solidFill>
                          <a:effectLst/>
                          <a:latin typeface="inherit"/>
                          <a:ea typeface="宋体" panose="02010600030101010101" pitchFamily="2" charset="-122"/>
                        </a:rPr>
                        <a:t>html</a:t>
                      </a:r>
                      <a:r>
                        <a:rPr kumimoji="0" lang="en-US" altLang="zh-CN" sz="1600" b="0" i="0" u="none" strike="noStrike" cap="none" normalizeH="0" baseline="0" dirty="0">
                          <a:ln>
                            <a:noFill/>
                          </a:ln>
                          <a:solidFill>
                            <a:srgbClr val="006FE0"/>
                          </a:solidFill>
                          <a:effectLst/>
                          <a:latin typeface="inherit"/>
                          <a:ea typeface="宋体" panose="02010600030101010101" pitchFamily="2" charset="-122"/>
                        </a:rPr>
                        <a:t> = </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&lt;html&gt;&lt;head&gt;&lt;title&gt;The Dormouse's story&lt;/title&gt;&lt;/head&gt;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&lt;body&gt;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&lt;p class="title" name="</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dromouse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"&gt;&lt;b&gt;The Dormouse's story&lt;/b&gt;&lt;/p&gt;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&lt;p class="story"&gt;Once upon a time there were three little sisters; and their names were</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&lt;a </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href</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="http://example.com/</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elsie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 class="sister" id="link1"&gt;&lt;!-- Elsie --&gt;&lt;/a&gt;,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&lt;a </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href</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="http://example.com/</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lacie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 class="sister" id="link2"&gt;Lacie&lt;/a&gt; and</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&lt;a </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href</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="http://example.com/</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tillie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 class="sister" id="link3"&gt;Tillie&lt;/a&gt;;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and they lived at the bottom of a well.&lt;/p&gt;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&lt;p class="story"&gt;...&lt;/p&gt;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txBody>
                  <a:tcPr marL="81044" marR="81044" marT="40528" marB="40528"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13217665"/>
                  </a:ext>
                </a:extLst>
              </a:tr>
            </a:tbl>
          </a:graphicData>
        </a:graphic>
      </p:graphicFrame>
      <p:sp>
        <p:nvSpPr>
          <p:cNvPr id="14" name="内容占位符 2">
            <a:extLst>
              <a:ext uri="{FF2B5EF4-FFF2-40B4-BE49-F238E27FC236}">
                <a16:creationId xmlns:a16="http://schemas.microsoft.com/office/drawing/2014/main" id="{6FF42E3A-CD80-4FAB-B755-38D6A60B28E6}"/>
              </a:ext>
            </a:extLst>
          </p:cNvPr>
          <p:cNvSpPr txBox="1">
            <a:spLocks/>
          </p:cNvSpPr>
          <p:nvPr/>
        </p:nvSpPr>
        <p:spPr>
          <a:xfrm>
            <a:off x="1445372" y="4644384"/>
            <a:ext cx="8826500" cy="13446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a:t>&gt;&gt;&gt;</a:t>
            </a:r>
            <a:r>
              <a:rPr lang="en-US" altLang="zh-CN">
                <a:solidFill>
                  <a:srgbClr val="0070C0"/>
                </a:solidFill>
              </a:rPr>
              <a:t>bsObj</a:t>
            </a:r>
            <a:r>
              <a:rPr lang="zh-CN" altLang="en-US">
                <a:solidFill>
                  <a:srgbClr val="0070C0"/>
                </a:solidFill>
              </a:rPr>
              <a:t> </a:t>
            </a:r>
            <a:r>
              <a:rPr lang="en-US" altLang="zh-CN">
                <a:solidFill>
                  <a:srgbClr val="0070C0"/>
                </a:solidFill>
              </a:rPr>
              <a:t>=</a:t>
            </a:r>
            <a:r>
              <a:rPr lang="zh-CN" altLang="en-US">
                <a:solidFill>
                  <a:srgbClr val="0070C0"/>
                </a:solidFill>
              </a:rPr>
              <a:t> </a:t>
            </a:r>
            <a:r>
              <a:rPr lang="en-US" altLang="zh-CN">
                <a:solidFill>
                  <a:srgbClr val="0070C0"/>
                </a:solidFill>
              </a:rPr>
              <a:t>BeautifulSoup(html, “html.parser”)</a:t>
            </a:r>
            <a:endParaRPr lang="zh-CN" altLang="en-US">
              <a:solidFill>
                <a:srgbClr val="0070C0"/>
              </a:solidFill>
            </a:endParaRPr>
          </a:p>
          <a:p>
            <a:pPr marL="0" indent="0">
              <a:buFont typeface="Wingdings 3" panose="05040102010807070707" pitchFamily="18" charset="2"/>
              <a:buNone/>
            </a:pPr>
            <a:r>
              <a:rPr lang="zh-CN" altLang="en-US"/>
              <a:t>格式化输出 </a:t>
            </a:r>
            <a:r>
              <a:rPr lang="en-US" altLang="zh-CN"/>
              <a:t>bsObj</a:t>
            </a:r>
            <a:r>
              <a:rPr lang="zh-CN" altLang="en-US"/>
              <a:t>对象的内容</a:t>
            </a:r>
            <a:endParaRPr lang="zh-CN" altLang="en-US">
              <a:solidFill>
                <a:srgbClr val="0070C0"/>
              </a:solidFill>
            </a:endParaRPr>
          </a:p>
          <a:p>
            <a:pPr marL="0" indent="0">
              <a:buFont typeface="Wingdings 3" panose="05040102010807070707" pitchFamily="18" charset="2"/>
              <a:buNone/>
            </a:pPr>
            <a:endParaRPr kumimoji="1" lang="zh-CN" altLang="en-US"/>
          </a:p>
          <a:p>
            <a:pPr marL="0" indent="0">
              <a:buFont typeface="Wingdings 3" panose="05040102010807070707" pitchFamily="18" charset="2"/>
              <a:buNone/>
            </a:pPr>
            <a:endParaRPr kumimoji="1" lang="zh-CN" altLang="en-US" dirty="0"/>
          </a:p>
        </p:txBody>
      </p:sp>
    </p:spTree>
    <p:extLst>
      <p:ext uri="{BB962C8B-B14F-4D97-AF65-F5344CB8AC3E}">
        <p14:creationId xmlns:p14="http://schemas.microsoft.com/office/powerpoint/2010/main" val="3063994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10873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Tag</a:t>
            </a:r>
            <a:r>
              <a:rPr lang="zh-CN" altLang="en-US" sz="2400" b="1" dirty="0">
                <a:solidFill>
                  <a:srgbClr val="03155D"/>
                </a:solidFill>
              </a:rPr>
              <a:t>对象</a:t>
            </a:r>
            <a:endParaRPr lang="en-US" altLang="zh-CN" sz="2400" b="1" dirty="0">
              <a:solidFill>
                <a:srgbClr val="03155D"/>
              </a:solidFill>
            </a:endParaRPr>
          </a:p>
          <a:p>
            <a:pPr>
              <a:lnSpc>
                <a:spcPct val="130000"/>
              </a:lnSpc>
            </a:pP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B7ED8F58-13CF-460B-9D81-9547B41916C1}"/>
              </a:ext>
            </a:extLst>
          </p:cNvPr>
          <p:cNvSpPr txBox="1">
            <a:spLocks/>
          </p:cNvSpPr>
          <p:nvPr/>
        </p:nvSpPr>
        <p:spPr>
          <a:xfrm>
            <a:off x="1271314" y="1384822"/>
            <a:ext cx="8824913"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sz="2400">
                <a:solidFill>
                  <a:srgbClr val="0070C0"/>
                </a:solidFill>
              </a:rPr>
              <a:t>&gt;&gt;&gt;bsObj.title</a:t>
            </a:r>
            <a:endParaRPr kumimoji="1" lang="zh-CN" altLang="en-US" sz="2400">
              <a:solidFill>
                <a:srgbClr val="0070C0"/>
              </a:solidFill>
            </a:endParaRPr>
          </a:p>
          <a:p>
            <a:pPr marL="0" indent="0">
              <a:buFont typeface="Wingdings 3" panose="05040102010807070707" pitchFamily="18" charset="2"/>
              <a:buNone/>
            </a:pPr>
            <a:r>
              <a:rPr kumimoji="1" lang="en-US" altLang="zh-CN" sz="2400"/>
              <a:t>‘&lt;title&gt;The Dormouse‘s story&lt;/title&gt;’</a:t>
            </a:r>
            <a:endParaRPr kumimoji="1" lang="zh-CN" altLang="en-US" sz="2400"/>
          </a:p>
          <a:p>
            <a:pPr marL="0" indent="0">
              <a:buFont typeface="Wingdings 3" panose="05040102010807070707" pitchFamily="18" charset="2"/>
              <a:buNone/>
            </a:pPr>
            <a:endParaRPr kumimoji="1" lang="zh-CN" altLang="en-US" sz="2400">
              <a:solidFill>
                <a:srgbClr val="0070C0"/>
              </a:solidFill>
            </a:endParaRPr>
          </a:p>
          <a:p>
            <a:pPr marL="0" indent="0">
              <a:buFont typeface="Wingdings 3" panose="05040102010807070707" pitchFamily="18" charset="2"/>
              <a:buNone/>
            </a:pPr>
            <a:r>
              <a:rPr kumimoji="1" lang="en-US" altLang="zh-CN" sz="2400">
                <a:solidFill>
                  <a:srgbClr val="0070C0"/>
                </a:solidFill>
              </a:rPr>
              <a:t>&gt;&gt;&gt;bsObj.head</a:t>
            </a:r>
            <a:endParaRPr kumimoji="1" lang="zh-CN" altLang="en-US" sz="2400">
              <a:solidFill>
                <a:srgbClr val="0070C0"/>
              </a:solidFill>
            </a:endParaRPr>
          </a:p>
          <a:p>
            <a:pPr marL="0" indent="0">
              <a:buFont typeface="Wingdings 3" panose="05040102010807070707" pitchFamily="18" charset="2"/>
              <a:buNone/>
            </a:pPr>
            <a:r>
              <a:rPr kumimoji="1" lang="en-US" altLang="zh-CN" sz="2400"/>
              <a:t>‘&lt;head&gt;&lt;title&gt;The Dormouse‘s story&lt;/title&gt;&lt;/head&gt;’</a:t>
            </a:r>
            <a:endParaRPr kumimoji="1" lang="zh-CN" altLang="en-US" sz="2400"/>
          </a:p>
          <a:p>
            <a:pPr marL="0" indent="0">
              <a:buFont typeface="Wingdings 3" panose="05040102010807070707" pitchFamily="18" charset="2"/>
              <a:buNone/>
            </a:pPr>
            <a:endParaRPr kumimoji="1" lang="zh-CN" altLang="en-US" sz="2400"/>
          </a:p>
          <a:p>
            <a:pPr marL="0" indent="0">
              <a:buFont typeface="Wingdings 3" panose="05040102010807070707" pitchFamily="18" charset="2"/>
              <a:buNone/>
            </a:pPr>
            <a:r>
              <a:rPr kumimoji="1" lang="en-US" altLang="zh-CN" sz="2400"/>
              <a:t>&gt;&gt;&gt;</a:t>
            </a:r>
            <a:r>
              <a:rPr kumimoji="1" lang="en-US" altLang="zh-CN" sz="2400">
                <a:solidFill>
                  <a:srgbClr val="0070C0"/>
                </a:solidFill>
              </a:rPr>
              <a:t>bsObj.a</a:t>
            </a:r>
            <a:endParaRPr kumimoji="1" lang="zh-CN" altLang="en-US" sz="2400">
              <a:solidFill>
                <a:srgbClr val="0070C0"/>
              </a:solidFill>
            </a:endParaRPr>
          </a:p>
          <a:p>
            <a:pPr marL="0" indent="0">
              <a:buFont typeface="Wingdings 3" panose="05040102010807070707" pitchFamily="18" charset="2"/>
              <a:buNone/>
            </a:pPr>
            <a:r>
              <a:rPr kumimoji="1" lang="en-US" altLang="zh-CN" sz="2400"/>
              <a:t>‘&lt;a class="sister" href="http://example.com/elsie" id="link1"&gt;&lt;!-- Elsie --&gt;&lt;/a&gt;’</a:t>
            </a:r>
            <a:endParaRPr kumimoji="1" lang="zh-CN" altLang="en-US" sz="2400" dirty="0"/>
          </a:p>
        </p:txBody>
      </p:sp>
      <p:sp>
        <p:nvSpPr>
          <p:cNvPr id="13" name="矩形 12">
            <a:extLst>
              <a:ext uri="{FF2B5EF4-FFF2-40B4-BE49-F238E27FC236}">
                <a16:creationId xmlns:a16="http://schemas.microsoft.com/office/drawing/2014/main" id="{18C2A527-C419-4AF8-8F61-52AA4C170D57}"/>
              </a:ext>
            </a:extLst>
          </p:cNvPr>
          <p:cNvSpPr/>
          <p:nvPr/>
        </p:nvSpPr>
        <p:spPr>
          <a:xfrm>
            <a:off x="2035175" y="5724525"/>
            <a:ext cx="6096000" cy="646113"/>
          </a:xfrm>
          <a:prstGeom prst="rect">
            <a:avLst/>
          </a:prstGeom>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solidFill>
                  <a:srgbClr val="E45F3C"/>
                </a:solidFill>
                <a:latin typeface="微软雅黑" panose="020B0503020204020204" pitchFamily="34" charset="-122"/>
              </a:rPr>
              <a:t>注意：它查找的是在所有内容中的第一个符合要求的标签，如果要查询所有的标签，这种方法不奏效</a:t>
            </a:r>
            <a:endParaRPr lang="zh-CN" altLang="en-US" dirty="0">
              <a:solidFill>
                <a:srgbClr val="E45F3C"/>
              </a:solidFill>
            </a:endParaRPr>
          </a:p>
        </p:txBody>
      </p:sp>
    </p:spTree>
    <p:extLst>
      <p:ext uri="{BB962C8B-B14F-4D97-AF65-F5344CB8AC3E}">
        <p14:creationId xmlns:p14="http://schemas.microsoft.com/office/powerpoint/2010/main" val="2061416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03155D"/>
                </a:solidFill>
              </a:rPr>
              <a:t>BeautifulSoup</a:t>
            </a:r>
            <a:r>
              <a:rPr lang="en-US" altLang="zh-CN" sz="2400" b="1" dirty="0">
                <a:solidFill>
                  <a:srgbClr val="03155D"/>
                </a:solidFill>
              </a:rPr>
              <a:t> –</a:t>
            </a:r>
            <a:r>
              <a:rPr lang="zh-CN" altLang="en-US" sz="2400" b="1" dirty="0">
                <a:solidFill>
                  <a:srgbClr val="03155D"/>
                </a:solidFill>
              </a:rPr>
              <a:t>遍历文档树</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内容占位符 2">
            <a:extLst>
              <a:ext uri="{FF2B5EF4-FFF2-40B4-BE49-F238E27FC236}">
                <a16:creationId xmlns:a16="http://schemas.microsoft.com/office/drawing/2014/main" id="{70AFEC57-9821-4FC9-9D95-1CB51CFBC96C}"/>
              </a:ext>
            </a:extLst>
          </p:cNvPr>
          <p:cNvSpPr txBox="1">
            <a:spLocks/>
          </p:cNvSpPr>
          <p:nvPr/>
        </p:nvSpPr>
        <p:spPr>
          <a:xfrm>
            <a:off x="1159148" y="1993900"/>
            <a:ext cx="8824913"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sz="2000" dirty="0">
                <a:solidFill>
                  <a:srgbClr val="0070C0"/>
                </a:solidFill>
              </a:rPr>
              <a:t>&gt;&gt;&gt;#</a:t>
            </a:r>
            <a:r>
              <a:rPr kumimoji="1" lang="zh-CN" altLang="en-US" sz="2000" dirty="0">
                <a:solidFill>
                  <a:srgbClr val="0070C0"/>
                </a:solidFill>
              </a:rPr>
              <a:t>直接子节点  </a:t>
            </a:r>
            <a:r>
              <a:rPr kumimoji="1" lang="en-US" altLang="zh-CN" sz="2000" b="1" dirty="0">
                <a:solidFill>
                  <a:srgbClr val="0070C0"/>
                </a:solidFill>
              </a:rPr>
              <a:t>.contents</a:t>
            </a:r>
            <a:endParaRPr kumimoji="1" lang="zh-CN" altLang="en-US" sz="2000" b="1" dirty="0">
              <a:solidFill>
                <a:srgbClr val="0070C0"/>
              </a:solidFill>
            </a:endParaRPr>
          </a:p>
          <a:p>
            <a:pPr marL="0" indent="0">
              <a:buFont typeface="Wingdings 3" panose="05040102010807070707" pitchFamily="18" charset="2"/>
              <a:buNone/>
            </a:pPr>
            <a:r>
              <a:rPr kumimoji="1" lang="en-US" altLang="zh-CN" dirty="0">
                <a:solidFill>
                  <a:srgbClr val="0070C0"/>
                </a:solidFill>
              </a:rPr>
              <a:t>&gt;&gt;&gt;</a:t>
            </a:r>
            <a:r>
              <a:rPr kumimoji="1" lang="en-US" altLang="zh-CN" dirty="0" err="1">
                <a:solidFill>
                  <a:srgbClr val="0070C0"/>
                </a:solidFill>
              </a:rPr>
              <a:t>bsObj.head.contents</a:t>
            </a:r>
            <a:r>
              <a:rPr kumimoji="1" lang="en-US" altLang="zh-CN" dirty="0">
                <a:solidFill>
                  <a:srgbClr val="0070C0"/>
                </a:solidFill>
              </a:rPr>
              <a:t> </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输出的为列表</a:t>
            </a:r>
          </a:p>
          <a:p>
            <a:pPr marL="0" indent="0">
              <a:buFont typeface="Wingdings 3" panose="05040102010807070707" pitchFamily="18" charset="2"/>
              <a:buNone/>
            </a:pPr>
            <a:r>
              <a:rPr kumimoji="1" lang="en-US" altLang="zh-CN" dirty="0"/>
              <a:t>[‘&lt;title&gt;The Dormouse‘s story&lt;/title&gt;’]</a:t>
            </a:r>
            <a:endParaRPr kumimoji="1" lang="zh-CN" altLang="en-US" dirty="0"/>
          </a:p>
          <a:p>
            <a:pPr marL="0" indent="0">
              <a:buFont typeface="Wingdings 3" panose="05040102010807070707" pitchFamily="18" charset="2"/>
              <a:buNone/>
            </a:pPr>
            <a:r>
              <a:rPr kumimoji="1" lang="en-US" altLang="zh-CN" dirty="0">
                <a:solidFill>
                  <a:srgbClr val="0070C0"/>
                </a:solidFill>
              </a:rPr>
              <a:t>&gt;&gt;&gt;</a:t>
            </a:r>
            <a:r>
              <a:rPr kumimoji="1" lang="en-US" altLang="zh-CN" dirty="0" err="1">
                <a:solidFill>
                  <a:srgbClr val="0070C0"/>
                </a:solidFill>
              </a:rPr>
              <a:t>bsObj.head.contents</a:t>
            </a:r>
            <a:r>
              <a:rPr kumimoji="1" lang="en-US" altLang="zh-CN" dirty="0">
                <a:solidFill>
                  <a:srgbClr val="0070C0"/>
                </a:solidFill>
              </a:rPr>
              <a:t>[0]</a:t>
            </a:r>
            <a:r>
              <a:rPr kumimoji="1" lang="zh-CN" altLang="en-US" dirty="0">
                <a:solidFill>
                  <a:srgbClr val="0070C0"/>
                </a:solidFill>
              </a:rPr>
              <a:t>  从列表中取出子节点</a:t>
            </a:r>
          </a:p>
          <a:p>
            <a:pPr marL="0" indent="0">
              <a:buFont typeface="Wingdings 3" panose="05040102010807070707" pitchFamily="18" charset="2"/>
              <a:buNone/>
            </a:pPr>
            <a:r>
              <a:rPr kumimoji="1" lang="en-US" altLang="zh-CN" dirty="0"/>
              <a:t>‘&lt;title&gt;The Dormouse's story&lt;/title&gt;’</a:t>
            </a:r>
            <a:endParaRPr kumimoji="1" lang="zh-CN" altLang="en-US" dirty="0"/>
          </a:p>
        </p:txBody>
      </p:sp>
    </p:spTree>
    <p:extLst>
      <p:ext uri="{BB962C8B-B14F-4D97-AF65-F5344CB8AC3E}">
        <p14:creationId xmlns:p14="http://schemas.microsoft.com/office/powerpoint/2010/main" val="2180122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03155D"/>
                </a:solidFill>
              </a:rPr>
              <a:t>BeautifulSoup</a:t>
            </a:r>
            <a:r>
              <a:rPr lang="en-US" altLang="zh-CN" sz="2400" b="1" dirty="0">
                <a:solidFill>
                  <a:srgbClr val="03155D"/>
                </a:solidFill>
              </a:rPr>
              <a:t> –</a:t>
            </a:r>
            <a:r>
              <a:rPr lang="zh-CN" altLang="en-US" sz="2400" b="1" dirty="0">
                <a:solidFill>
                  <a:srgbClr val="03155D"/>
                </a:solidFill>
              </a:rPr>
              <a:t>遍历文档树</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AC1E705E-18DB-4149-AE0F-9082E47DDB42}"/>
              </a:ext>
            </a:extLst>
          </p:cNvPr>
          <p:cNvSpPr txBox="1">
            <a:spLocks/>
          </p:cNvSpPr>
          <p:nvPr/>
        </p:nvSpPr>
        <p:spPr>
          <a:xfrm>
            <a:off x="1297380" y="1613935"/>
            <a:ext cx="10263188" cy="4276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Wingdings 3" panose="05040102010807070707" pitchFamily="18" charset="2"/>
              <a:buNone/>
            </a:pPr>
            <a:r>
              <a:rPr kumimoji="1" lang="en-US" altLang="zh-CN" sz="1900">
                <a:solidFill>
                  <a:srgbClr val="0070C0"/>
                </a:solidFill>
              </a:rPr>
              <a:t>&gt;&gt;&gt;#</a:t>
            </a:r>
            <a:r>
              <a:rPr kumimoji="1" lang="zh-CN" altLang="en-US" sz="1900">
                <a:solidFill>
                  <a:srgbClr val="0070C0"/>
                </a:solidFill>
              </a:rPr>
              <a:t>直接子节点   </a:t>
            </a:r>
            <a:r>
              <a:rPr kumimoji="1" lang="en-US" altLang="zh-CN" sz="1900" b="1">
                <a:solidFill>
                  <a:srgbClr val="0070C0"/>
                </a:solidFill>
              </a:rPr>
              <a:t>.children</a:t>
            </a:r>
            <a:endParaRPr kumimoji="1" lang="zh-CN" altLang="en-US" sz="1900" b="1">
              <a:solidFill>
                <a:srgbClr val="0070C0"/>
              </a:solidFill>
            </a:endParaRPr>
          </a:p>
          <a:p>
            <a:pPr marL="0" indent="0">
              <a:lnSpc>
                <a:spcPct val="80000"/>
              </a:lnSpc>
              <a:buFont typeface="Wingdings 3" panose="05040102010807070707" pitchFamily="18" charset="2"/>
              <a:buNone/>
            </a:pPr>
            <a:r>
              <a:rPr kumimoji="1" lang="en-US" altLang="zh-CN" sz="1900">
                <a:solidFill>
                  <a:srgbClr val="0070C0"/>
                </a:solidFill>
              </a:rPr>
              <a:t>&gt;&gt;&gt;bsObj.head.children</a:t>
            </a:r>
            <a:r>
              <a:rPr kumimoji="1" lang="zh-CN" altLang="en-US" sz="1900">
                <a:solidFill>
                  <a:srgbClr val="0070C0"/>
                </a:solidFill>
              </a:rPr>
              <a:t>   </a:t>
            </a:r>
            <a:r>
              <a:rPr kumimoji="1" lang="en-US" altLang="zh-CN" sz="1900">
                <a:solidFill>
                  <a:srgbClr val="0070C0"/>
                </a:solidFill>
              </a:rPr>
              <a:t>#</a:t>
            </a:r>
            <a:r>
              <a:rPr kumimoji="1" lang="zh-CN" altLang="en-US" sz="1900">
                <a:solidFill>
                  <a:srgbClr val="0070C0"/>
                </a:solidFill>
              </a:rPr>
              <a:t>返回生成器，可以迭代取出来</a:t>
            </a:r>
          </a:p>
          <a:p>
            <a:pPr marL="0" indent="0">
              <a:lnSpc>
                <a:spcPct val="80000"/>
              </a:lnSpc>
              <a:buFont typeface="Wingdings 3" panose="05040102010807070707" pitchFamily="18" charset="2"/>
              <a:buNone/>
            </a:pPr>
            <a:r>
              <a:rPr kumimoji="1" lang="en-US" altLang="zh-CN" sz="1900"/>
              <a:t>&lt;listiterator object at 0x7f71457f5710&gt;</a:t>
            </a:r>
            <a:r>
              <a:rPr kumimoji="1" lang="zh-CN" altLang="en-US" sz="1900"/>
              <a:t> </a:t>
            </a:r>
          </a:p>
          <a:p>
            <a:pPr marL="0" indent="0">
              <a:lnSpc>
                <a:spcPct val="80000"/>
              </a:lnSpc>
              <a:buFont typeface="Wingdings 3" panose="05040102010807070707" pitchFamily="18" charset="2"/>
              <a:buNone/>
            </a:pPr>
            <a:endParaRPr kumimoji="1" lang="zh-CN" altLang="en-US" sz="1900"/>
          </a:p>
          <a:p>
            <a:pPr marL="0" indent="0">
              <a:lnSpc>
                <a:spcPct val="80000"/>
              </a:lnSpc>
              <a:buFont typeface="Wingdings 3" panose="05040102010807070707" pitchFamily="18" charset="2"/>
              <a:buNone/>
            </a:pPr>
            <a:r>
              <a:rPr kumimoji="1" lang="en-US" altLang="zh-CN" sz="1900">
                <a:solidFill>
                  <a:srgbClr val="0070C0"/>
                </a:solidFill>
              </a:rPr>
              <a:t>&gt;&gt;&gt;for child in  soup.body.children:    </a:t>
            </a:r>
            <a:endParaRPr kumimoji="1" lang="zh-CN" altLang="en-US" sz="1900">
              <a:solidFill>
                <a:srgbClr val="0070C0"/>
              </a:solidFill>
            </a:endParaRPr>
          </a:p>
          <a:p>
            <a:pPr marL="0" indent="0">
              <a:lnSpc>
                <a:spcPct val="80000"/>
              </a:lnSpc>
              <a:buFont typeface="Wingdings 3" panose="05040102010807070707" pitchFamily="18" charset="2"/>
              <a:buNone/>
            </a:pPr>
            <a:r>
              <a:rPr kumimoji="1" lang="en-US" altLang="zh-CN" sz="1900">
                <a:solidFill>
                  <a:srgbClr val="0070C0"/>
                </a:solidFill>
              </a:rPr>
              <a:t>&gt;&gt;&gt;</a:t>
            </a:r>
            <a:r>
              <a:rPr kumimoji="1" lang="zh-CN" altLang="en-US" sz="1900">
                <a:solidFill>
                  <a:srgbClr val="0070C0"/>
                </a:solidFill>
              </a:rPr>
              <a:t>    </a:t>
            </a:r>
            <a:r>
              <a:rPr kumimoji="1" lang="en-US" altLang="zh-CN" sz="1900">
                <a:solidFill>
                  <a:srgbClr val="0070C0"/>
                </a:solidFill>
              </a:rPr>
              <a:t>print child</a:t>
            </a:r>
            <a:r>
              <a:rPr kumimoji="1" lang="zh-CN" altLang="en-US" sz="1900">
                <a:solidFill>
                  <a:srgbClr val="0070C0"/>
                </a:solidFill>
              </a:rPr>
              <a:t> </a:t>
            </a:r>
          </a:p>
          <a:p>
            <a:pPr marL="0" indent="0">
              <a:lnSpc>
                <a:spcPct val="80000"/>
              </a:lnSpc>
              <a:buFont typeface="Wingdings 3" panose="05040102010807070707" pitchFamily="18" charset="2"/>
              <a:buNone/>
            </a:pPr>
            <a:r>
              <a:rPr kumimoji="1" lang="en-US" altLang="zh-CN" sz="1700"/>
              <a:t>‘&lt;p class=“title” name=“dromouse”&gt;&lt;b&gt;The Dormouse‘s story&lt;/b&gt;&lt;/p&gt;’</a:t>
            </a:r>
            <a:endParaRPr kumimoji="1" lang="zh-CN" altLang="en-US" sz="1700"/>
          </a:p>
          <a:p>
            <a:pPr marL="0" indent="0">
              <a:lnSpc>
                <a:spcPct val="80000"/>
              </a:lnSpc>
              <a:buFont typeface="Wingdings 3" panose="05040102010807070707" pitchFamily="18" charset="2"/>
              <a:buNone/>
            </a:pPr>
            <a:r>
              <a:rPr kumimoji="1" lang="en-US" altLang="zh-CN" sz="1700"/>
              <a:t>‘&lt;p class=“story”&gt;Once upon a time there were three little sisters; and their names were’</a:t>
            </a:r>
            <a:endParaRPr kumimoji="1" lang="zh-CN" altLang="en-US" sz="1700"/>
          </a:p>
          <a:p>
            <a:pPr marL="0" indent="0">
              <a:lnSpc>
                <a:spcPct val="80000"/>
              </a:lnSpc>
              <a:buFont typeface="Wingdings 3" panose="05040102010807070707" pitchFamily="18" charset="2"/>
              <a:buNone/>
            </a:pPr>
            <a:r>
              <a:rPr kumimoji="1" lang="en-US" altLang="zh-CN" sz="1700"/>
              <a:t>‘&lt;a class=“sister” href=“http://example.com/elsie” id=“link1”&gt;&lt;!-- Elsie --&gt;&lt;/a&gt;’</a:t>
            </a:r>
            <a:endParaRPr kumimoji="1" lang="zh-CN" altLang="en-US" sz="1700"/>
          </a:p>
          <a:p>
            <a:pPr marL="0" indent="0">
              <a:lnSpc>
                <a:spcPct val="80000"/>
              </a:lnSpc>
              <a:buFont typeface="Wingdings 3" panose="05040102010807070707" pitchFamily="18" charset="2"/>
              <a:buNone/>
            </a:pPr>
            <a:r>
              <a:rPr kumimoji="1" lang="en-US" altLang="zh-CN" sz="1700"/>
              <a:t>‘&lt;a class=“sister” href=“http://example.com/lacie” id=“link2”&gt;Lacie&lt;/a&gt; and’</a:t>
            </a:r>
            <a:endParaRPr kumimoji="1" lang="zh-CN" altLang="en-US" sz="1700"/>
          </a:p>
          <a:p>
            <a:pPr marL="0" indent="0">
              <a:lnSpc>
                <a:spcPct val="80000"/>
              </a:lnSpc>
              <a:buFont typeface="Wingdings 3" panose="05040102010807070707" pitchFamily="18" charset="2"/>
              <a:buNone/>
            </a:pPr>
            <a:r>
              <a:rPr kumimoji="1" lang="en-US" altLang="zh-CN" sz="1700"/>
              <a:t>‘&lt;a class=“sister” href=“http://example.com/tillie” id=“link3”&gt;Tillie&lt;/a&gt;’</a:t>
            </a:r>
            <a:endParaRPr kumimoji="1" lang="zh-CN" altLang="en-US" sz="1700"/>
          </a:p>
          <a:p>
            <a:pPr marL="0" indent="0">
              <a:lnSpc>
                <a:spcPct val="80000"/>
              </a:lnSpc>
              <a:buFont typeface="Wingdings 3" panose="05040102010807070707" pitchFamily="18" charset="2"/>
              <a:buNone/>
            </a:pPr>
            <a:r>
              <a:rPr kumimoji="1" lang="en-US" altLang="zh-CN" sz="1700"/>
              <a:t>‘and they lived at the bottom of a well.&lt;/p&gt;&lt;p class="story"&gt;...&lt;/p&gt;’</a:t>
            </a:r>
            <a:endParaRPr kumimoji="1" lang="zh-CN" altLang="en-US" sz="1700" dirty="0"/>
          </a:p>
        </p:txBody>
      </p:sp>
    </p:spTree>
    <p:extLst>
      <p:ext uri="{BB962C8B-B14F-4D97-AF65-F5344CB8AC3E}">
        <p14:creationId xmlns:p14="http://schemas.microsoft.com/office/powerpoint/2010/main" val="3713334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Tag</a:t>
            </a:r>
            <a:r>
              <a:rPr lang="zh-CN" altLang="en-US" sz="2400" b="1" dirty="0">
                <a:solidFill>
                  <a:srgbClr val="03155D"/>
                </a:solidFill>
              </a:rPr>
              <a:t>对象</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3" name="内容占位符 2">
            <a:extLst>
              <a:ext uri="{FF2B5EF4-FFF2-40B4-BE49-F238E27FC236}">
                <a16:creationId xmlns:a16="http://schemas.microsoft.com/office/drawing/2014/main" id="{CEF62A40-4671-4710-8439-83BBE79788BF}"/>
              </a:ext>
            </a:extLst>
          </p:cNvPr>
          <p:cNvSpPr txBox="1">
            <a:spLocks/>
          </p:cNvSpPr>
          <p:nvPr/>
        </p:nvSpPr>
        <p:spPr>
          <a:xfrm>
            <a:off x="1362746" y="1436649"/>
            <a:ext cx="8824913" cy="3416300"/>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charset="2"/>
              <a:buNone/>
              <a:defRPr/>
            </a:pPr>
            <a:r>
              <a:rPr lang="en-US" altLang="zh-CN" sz="2400" b="1" dirty="0">
                <a:solidFill>
                  <a:srgbClr val="0070C0"/>
                </a:solidFill>
              </a:rPr>
              <a:t>&gt;&gt;&gt;#</a:t>
            </a:r>
            <a:r>
              <a:rPr lang="en-US" altLang="zh-CN" sz="2400" b="1" dirty="0" err="1">
                <a:solidFill>
                  <a:srgbClr val="0070C0"/>
                </a:solidFill>
              </a:rPr>
              <a:t>Attrs</a:t>
            </a:r>
            <a:r>
              <a:rPr lang="zh-CN" altLang="en-US" sz="2400" b="1" dirty="0">
                <a:solidFill>
                  <a:srgbClr val="0070C0"/>
                </a:solidFill>
              </a:rPr>
              <a:t>       </a:t>
            </a:r>
            <a:r>
              <a:rPr lang="en-US" altLang="zh-CN" sz="2400" dirty="0">
                <a:solidFill>
                  <a:srgbClr val="DD1144"/>
                </a:solidFill>
                <a:latin typeface="inherit" charset="0"/>
              </a:rPr>
              <a:t>&lt;p class="title" name="</a:t>
            </a:r>
            <a:r>
              <a:rPr lang="en-US" altLang="zh-CN" sz="2400" dirty="0" err="1">
                <a:solidFill>
                  <a:srgbClr val="DD1144"/>
                </a:solidFill>
                <a:latin typeface="inherit" charset="0"/>
              </a:rPr>
              <a:t>dromouse</a:t>
            </a:r>
            <a:r>
              <a:rPr lang="en-US" altLang="zh-CN" sz="2400" dirty="0">
                <a:solidFill>
                  <a:srgbClr val="DD1144"/>
                </a:solidFill>
                <a:latin typeface="inherit" charset="0"/>
              </a:rPr>
              <a:t>"&gt;&lt;b&gt;The Dormouse's story&lt;/b&gt;&lt;/p&gt;</a:t>
            </a:r>
            <a:endParaRPr lang="en-US" altLang="zh-CN" sz="2400" dirty="0">
              <a:solidFill>
                <a:srgbClr val="000000"/>
              </a:solidFill>
              <a:latin typeface="inherit" charset="0"/>
            </a:endParaRPr>
          </a:p>
          <a:p>
            <a:pPr marL="0" indent="0">
              <a:buFont typeface="Wingdings 3" charset="2"/>
              <a:buNone/>
              <a:defRPr/>
            </a:pPr>
            <a:endParaRPr lang="zh-CN" altLang="en-US" sz="2400" b="1" dirty="0">
              <a:solidFill>
                <a:srgbClr val="0070C0"/>
              </a:solidFill>
            </a:endParaRPr>
          </a:p>
          <a:p>
            <a:pPr marL="0" indent="0">
              <a:buFont typeface="Wingdings 3" charset="2"/>
              <a:buNone/>
              <a:defRPr/>
            </a:pPr>
            <a:r>
              <a:rPr kumimoji="1" lang="en-US" altLang="zh-CN" sz="2400" dirty="0">
                <a:solidFill>
                  <a:srgbClr val="0070C0"/>
                </a:solidFill>
              </a:rPr>
              <a:t>&gt;&gt;&gt;</a:t>
            </a:r>
            <a:r>
              <a:rPr kumimoji="1" lang="en-US" altLang="zh-CN" sz="2400" dirty="0" err="1">
                <a:solidFill>
                  <a:srgbClr val="0070C0"/>
                </a:solidFill>
              </a:rPr>
              <a:t>bsObj.p.attrs</a:t>
            </a:r>
            <a:r>
              <a:rPr kumimoji="1" lang="zh-CN" altLang="en-US" sz="2400" dirty="0">
                <a:solidFill>
                  <a:srgbClr val="0070C0"/>
                </a:solidFill>
              </a:rPr>
              <a:t>     </a:t>
            </a:r>
          </a:p>
          <a:p>
            <a:pPr marL="0" indent="0">
              <a:buFont typeface="Wingdings 3" charset="2"/>
              <a:buNone/>
              <a:defRPr/>
            </a:pPr>
            <a:r>
              <a:rPr kumimoji="1" lang="en-US" altLang="zh-CN" sz="2400" dirty="0">
                <a:solidFill>
                  <a:schemeClr val="tx1">
                    <a:lumMod val="75000"/>
                    <a:lumOff val="25000"/>
                  </a:schemeClr>
                </a:solidFill>
              </a:rPr>
              <a:t>{‘class’: ‘title’, ‘name’: ‘</a:t>
            </a:r>
            <a:r>
              <a:rPr kumimoji="1" lang="en-US" altLang="zh-CN" sz="2400" dirty="0" err="1">
                <a:solidFill>
                  <a:schemeClr val="tx1">
                    <a:lumMod val="75000"/>
                    <a:lumOff val="25000"/>
                  </a:schemeClr>
                </a:solidFill>
              </a:rPr>
              <a:t>dromouse</a:t>
            </a:r>
            <a:r>
              <a:rPr kumimoji="1" lang="en-US" altLang="zh-CN" sz="2400" dirty="0">
                <a:solidFill>
                  <a:schemeClr val="tx1">
                    <a:lumMod val="75000"/>
                    <a:lumOff val="25000"/>
                  </a:schemeClr>
                </a:solidFill>
              </a:rPr>
              <a:t>’}</a:t>
            </a:r>
            <a:endParaRPr kumimoji="1" lang="zh-CN" altLang="en-US" sz="2400" dirty="0">
              <a:solidFill>
                <a:schemeClr val="tx1">
                  <a:lumMod val="75000"/>
                  <a:lumOff val="25000"/>
                </a:schemeClr>
              </a:solidFill>
            </a:endParaRPr>
          </a:p>
          <a:p>
            <a:pPr marL="0" indent="0">
              <a:buFont typeface="Wingdings 3" charset="2"/>
              <a:buNone/>
              <a:defRPr/>
            </a:pPr>
            <a:endParaRPr kumimoji="1" lang="zh-CN" altLang="en-US" sz="2400" dirty="0">
              <a:solidFill>
                <a:schemeClr val="tx1">
                  <a:lumMod val="75000"/>
                  <a:lumOff val="25000"/>
                </a:schemeClr>
              </a:solidFill>
            </a:endParaRPr>
          </a:p>
          <a:p>
            <a:pPr marL="0" indent="0">
              <a:buFont typeface="Wingdings 3" charset="2"/>
              <a:buNone/>
              <a:defRPr/>
            </a:pPr>
            <a:r>
              <a:rPr kumimoji="1" lang="en-US" altLang="zh-CN" sz="2400" dirty="0">
                <a:solidFill>
                  <a:srgbClr val="0070C0"/>
                </a:solidFill>
              </a:rPr>
              <a:t>&gt;&gt;&gt;</a:t>
            </a:r>
            <a:r>
              <a:rPr kumimoji="1" lang="en-US" altLang="zh-CN" sz="2400" dirty="0" err="1">
                <a:solidFill>
                  <a:srgbClr val="0070C0"/>
                </a:solidFill>
              </a:rPr>
              <a:t>bsObj.p</a:t>
            </a:r>
            <a:r>
              <a:rPr kumimoji="1" lang="en-US" altLang="zh-CN" sz="2400" dirty="0">
                <a:solidFill>
                  <a:srgbClr val="0070C0"/>
                </a:solidFill>
              </a:rPr>
              <a:t>. </a:t>
            </a:r>
            <a:r>
              <a:rPr kumimoji="1" lang="en-US" altLang="zh-CN" sz="2400" dirty="0" err="1">
                <a:solidFill>
                  <a:srgbClr val="0070C0"/>
                </a:solidFill>
              </a:rPr>
              <a:t>attrs</a:t>
            </a:r>
            <a:r>
              <a:rPr kumimoji="1" lang="zh-CN" altLang="en-US" sz="2400" dirty="0">
                <a:solidFill>
                  <a:srgbClr val="0070C0"/>
                </a:solidFill>
              </a:rPr>
              <a:t> </a:t>
            </a:r>
            <a:r>
              <a:rPr kumimoji="1" lang="en-US" altLang="zh-CN" sz="2400" dirty="0">
                <a:solidFill>
                  <a:srgbClr val="0070C0"/>
                </a:solidFill>
              </a:rPr>
              <a:t>[‘class’]</a:t>
            </a:r>
            <a:endParaRPr kumimoji="1" lang="zh-CN" altLang="en-US" sz="2400" dirty="0">
              <a:solidFill>
                <a:srgbClr val="0070C0"/>
              </a:solidFill>
            </a:endParaRPr>
          </a:p>
          <a:p>
            <a:pPr marL="0" indent="0">
              <a:buFont typeface="Wingdings 3" charset="2"/>
              <a:buNone/>
              <a:defRPr/>
            </a:pPr>
            <a:r>
              <a:rPr kumimoji="1" lang="en-US" altLang="zh-CN" sz="2400" dirty="0">
                <a:solidFill>
                  <a:schemeClr val="tx1">
                    <a:lumMod val="75000"/>
                    <a:lumOff val="25000"/>
                  </a:schemeClr>
                </a:solidFill>
              </a:rPr>
              <a:t>‘title’</a:t>
            </a:r>
            <a:endParaRPr kumimoji="1" lang="zh-CN" altLang="en-US" sz="2400" dirty="0">
              <a:solidFill>
                <a:schemeClr val="tx1">
                  <a:lumMod val="75000"/>
                  <a:lumOff val="25000"/>
                </a:schemeClr>
              </a:solidFill>
            </a:endParaRPr>
          </a:p>
          <a:p>
            <a:pPr marL="0" indent="0">
              <a:buFont typeface="Wingdings 3" charset="2"/>
              <a:buNone/>
              <a:defRPr/>
            </a:pPr>
            <a:endParaRPr kumimoji="1" lang="zh-CN" altLang="en-US" sz="2400" dirty="0">
              <a:solidFill>
                <a:schemeClr val="tx1">
                  <a:lumMod val="75000"/>
                  <a:lumOff val="25000"/>
                </a:schemeClr>
              </a:solidFill>
            </a:endParaRPr>
          </a:p>
          <a:p>
            <a:pPr marL="0" indent="0">
              <a:buFont typeface="Wingdings 3" charset="2"/>
              <a:buNone/>
              <a:defRPr/>
            </a:pPr>
            <a:r>
              <a:rPr kumimoji="1" lang="en-US" altLang="zh-CN" sz="2400" dirty="0">
                <a:solidFill>
                  <a:srgbClr val="0070C0"/>
                </a:solidFill>
              </a:rPr>
              <a:t>&gt;&gt;&gt;</a:t>
            </a:r>
            <a:r>
              <a:rPr kumimoji="1" lang="en-US" altLang="zh-CN" sz="2400" dirty="0" err="1">
                <a:solidFill>
                  <a:srgbClr val="0070C0"/>
                </a:solidFill>
              </a:rPr>
              <a:t>bsObi.p.attrs.get</a:t>
            </a:r>
            <a:r>
              <a:rPr kumimoji="1" lang="en-US" altLang="zh-CN" sz="2400" dirty="0">
                <a:solidFill>
                  <a:srgbClr val="0070C0"/>
                </a:solidFill>
              </a:rPr>
              <a:t>(‘class’)</a:t>
            </a:r>
            <a:endParaRPr kumimoji="1" lang="zh-CN" altLang="en-US" sz="2400" dirty="0">
              <a:solidFill>
                <a:srgbClr val="0070C0"/>
              </a:solidFill>
            </a:endParaRPr>
          </a:p>
          <a:p>
            <a:pPr marL="0" indent="0">
              <a:buFont typeface="Wingdings 3" charset="2"/>
              <a:buNone/>
              <a:defRPr/>
            </a:pPr>
            <a:r>
              <a:rPr kumimoji="1" lang="en-US" altLang="zh-CN" sz="2400" dirty="0">
                <a:solidFill>
                  <a:schemeClr val="tx1">
                    <a:lumMod val="75000"/>
                    <a:lumOff val="25000"/>
                  </a:schemeClr>
                </a:solidFill>
              </a:rPr>
              <a:t>'title’</a:t>
            </a:r>
            <a:endParaRPr kumimoji="1" lang="zh-CN" altLang="en-US" sz="2400" dirty="0">
              <a:solidFill>
                <a:schemeClr val="tx1">
                  <a:lumMod val="75000"/>
                  <a:lumOff val="25000"/>
                </a:schemeClr>
              </a:solidFill>
            </a:endParaRPr>
          </a:p>
        </p:txBody>
      </p:sp>
    </p:spTree>
    <p:extLst>
      <p:ext uri="{BB962C8B-B14F-4D97-AF65-F5344CB8AC3E}">
        <p14:creationId xmlns:p14="http://schemas.microsoft.com/office/powerpoint/2010/main" val="114783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03155D"/>
                </a:solidFill>
              </a:rPr>
              <a:t>NavigableString</a:t>
            </a:r>
            <a:r>
              <a:rPr lang="zh-CN" altLang="en-US" sz="2400" b="1" dirty="0">
                <a:solidFill>
                  <a:srgbClr val="03155D"/>
                </a:solidFill>
              </a:rPr>
              <a:t>对象</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4CD2CAA9-1D74-4CBB-A2D1-A9FD43631918}"/>
              </a:ext>
            </a:extLst>
          </p:cNvPr>
          <p:cNvSpPr txBox="1">
            <a:spLocks/>
          </p:cNvSpPr>
          <p:nvPr/>
        </p:nvSpPr>
        <p:spPr>
          <a:xfrm>
            <a:off x="1445372" y="1962369"/>
            <a:ext cx="8824913"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a:solidFill>
                  <a:srgbClr val="0070C0"/>
                </a:solidFill>
              </a:rPr>
              <a:t>&gt;&gt;&gt;#</a:t>
            </a:r>
            <a:r>
              <a:rPr lang="zh-CN" altLang="en-US">
                <a:solidFill>
                  <a:srgbClr val="0070C0"/>
                </a:solidFill>
              </a:rPr>
              <a:t>获取标签内部的文字</a:t>
            </a:r>
            <a:endParaRPr kumimoji="1" lang="zh-CN" altLang="en-US">
              <a:solidFill>
                <a:srgbClr val="0070C0"/>
              </a:solidFill>
            </a:endParaRPr>
          </a:p>
          <a:p>
            <a:pPr marL="0" indent="0">
              <a:buFont typeface="Wingdings 3" panose="05040102010807070707" pitchFamily="18" charset="2"/>
              <a:buNone/>
            </a:pPr>
            <a:r>
              <a:rPr kumimoji="1" lang="en-US" altLang="zh-CN">
                <a:solidFill>
                  <a:srgbClr val="0070C0"/>
                </a:solidFill>
              </a:rPr>
              <a:t>&gt;&gt;&gt;bsObj.p.string</a:t>
            </a:r>
            <a:endParaRPr kumimoji="1" lang="zh-CN" altLang="en-US">
              <a:solidFill>
                <a:srgbClr val="0070C0"/>
              </a:solidFill>
            </a:endParaRPr>
          </a:p>
          <a:p>
            <a:pPr marL="0" indent="0">
              <a:buFont typeface="Wingdings 3" panose="05040102010807070707" pitchFamily="18" charset="2"/>
              <a:buNone/>
            </a:pPr>
            <a:r>
              <a:rPr kumimoji="1" lang="en-US" altLang="zh-CN"/>
              <a:t>The Dormouse's story</a:t>
            </a:r>
            <a:endParaRPr kumimoji="1" lang="zh-CN" altLang="en-US" dirty="0"/>
          </a:p>
        </p:txBody>
      </p:sp>
    </p:spTree>
    <p:extLst>
      <p:ext uri="{BB962C8B-B14F-4D97-AF65-F5344CB8AC3E}">
        <p14:creationId xmlns:p14="http://schemas.microsoft.com/office/powerpoint/2010/main" val="907505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find  /</a:t>
            </a:r>
            <a:r>
              <a:rPr lang="en-US" altLang="zh-CN" sz="2400" b="1" dirty="0" err="1">
                <a:solidFill>
                  <a:srgbClr val="03155D"/>
                </a:solidFill>
              </a:rPr>
              <a:t>find_all</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3" name="内容占位符 2">
            <a:extLst>
              <a:ext uri="{FF2B5EF4-FFF2-40B4-BE49-F238E27FC236}">
                <a16:creationId xmlns:a16="http://schemas.microsoft.com/office/drawing/2014/main" id="{A867532C-076F-448F-837E-DE27D5BD3759}"/>
              </a:ext>
            </a:extLst>
          </p:cNvPr>
          <p:cNvSpPr txBox="1">
            <a:spLocks/>
          </p:cNvSpPr>
          <p:nvPr/>
        </p:nvSpPr>
        <p:spPr>
          <a:xfrm>
            <a:off x="771041" y="1861376"/>
            <a:ext cx="11183938" cy="4459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altLang="zh-CN" sz="2000" b="1" dirty="0" err="1">
                <a:latin typeface="微软雅黑" panose="020B0503020204020204" pitchFamily="34" charset="-122"/>
                <a:ea typeface="微软雅黑" panose="020B0503020204020204" pitchFamily="34" charset="-122"/>
              </a:rPr>
              <a:t>find_all</a:t>
            </a:r>
            <a:r>
              <a:rPr lang="en-US" altLang="zh-CN" sz="2000" b="1" dirty="0">
                <a:latin typeface="微软雅黑" panose="020B0503020204020204" pitchFamily="34" charset="-122"/>
                <a:ea typeface="微软雅黑" panose="020B0503020204020204" pitchFamily="34" charset="-122"/>
              </a:rPr>
              <a:t>(name , </a:t>
            </a:r>
            <a:r>
              <a:rPr lang="en-US" altLang="zh-CN" sz="2000" b="1" dirty="0" err="1">
                <a:latin typeface="微软雅黑" panose="020B0503020204020204" pitchFamily="34" charset="-122"/>
                <a:ea typeface="微软雅黑" panose="020B0503020204020204" pitchFamily="34" charset="-122"/>
              </a:rPr>
              <a:t>attrs</a:t>
            </a:r>
            <a:r>
              <a:rPr lang="en-US" altLang="zh-CN"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得到的所有符合条件的结果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返回的是列表格式</a:t>
            </a:r>
          </a:p>
          <a:p>
            <a:pPr marL="0" indent="0">
              <a:buFont typeface="Wingdings 3" panose="05040102010807070707" pitchFamily="18" charset="2"/>
              <a:buNone/>
            </a:pP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solidFill>
                  <a:srgbClr val="0070C0"/>
                </a:solidFill>
                <a:latin typeface="微软雅黑" panose="020B0503020204020204" pitchFamily="34" charset="-122"/>
                <a:ea typeface="微软雅黑" panose="020B0503020204020204" pitchFamily="34" charset="-122"/>
              </a:rPr>
              <a:t>&gt;&gt;&gt;</a:t>
            </a:r>
            <a:r>
              <a:rPr kumimoji="1" lang="en-US" altLang="zh-CN" sz="2000" dirty="0" err="1">
                <a:solidFill>
                  <a:srgbClr val="0070C0"/>
                </a:solidFill>
                <a:latin typeface="微软雅黑" panose="020B0503020204020204" pitchFamily="34" charset="-122"/>
                <a:ea typeface="微软雅黑" panose="020B0503020204020204" pitchFamily="34" charset="-122"/>
              </a:rPr>
              <a:t>bsObj.findall</a:t>
            </a:r>
            <a:r>
              <a:rPr kumimoji="1" lang="zh-CN" altLang="en-US" sz="2000" dirty="0">
                <a:solidFill>
                  <a:srgbClr val="0070C0"/>
                </a:solidFill>
                <a:latin typeface="微软雅黑" panose="020B0503020204020204" pitchFamily="34" charset="-122"/>
                <a:ea typeface="微软雅黑" panose="020B0503020204020204" pitchFamily="34" charset="-122"/>
              </a:rPr>
              <a:t>（‘</a:t>
            </a:r>
            <a:r>
              <a:rPr kumimoji="1" lang="en-US" altLang="zh-CN" sz="2000" dirty="0">
                <a:solidFill>
                  <a:srgbClr val="0070C0"/>
                </a:solidFill>
                <a:latin typeface="微软雅黑" panose="020B0503020204020204" pitchFamily="34" charset="-122"/>
                <a:ea typeface="微软雅黑" panose="020B0503020204020204" pitchFamily="34" charset="-122"/>
              </a:rPr>
              <a:t>a</a:t>
            </a:r>
            <a:r>
              <a:rPr kumimoji="1" lang="zh-CN" altLang="en-US" sz="2000" dirty="0">
                <a:solidFill>
                  <a:srgbClr val="0070C0"/>
                </a:solidFill>
                <a:latin typeface="微软雅黑" panose="020B0503020204020204" pitchFamily="34" charset="-122"/>
                <a:ea typeface="微软雅黑" panose="020B0503020204020204" pitchFamily="34" charset="-122"/>
              </a:rPr>
              <a:t>’）</a:t>
            </a: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elsie</a:t>
            </a:r>
            <a:r>
              <a:rPr kumimoji="1" lang="en-US" altLang="zh-CN" sz="2000" dirty="0">
                <a:latin typeface="微软雅黑" panose="020B0503020204020204" pitchFamily="34" charset="-122"/>
                <a:ea typeface="微软雅黑" panose="020B0503020204020204" pitchFamily="34" charset="-122"/>
              </a:rPr>
              <a:t>” id=“link1”&gt;&lt;!-- Elsie --&gt;&lt;/a&gt;, </a:t>
            </a: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lacie</a:t>
            </a:r>
            <a:r>
              <a:rPr kumimoji="1" lang="en-US" altLang="zh-CN" sz="2000" dirty="0">
                <a:latin typeface="微软雅黑" panose="020B0503020204020204" pitchFamily="34" charset="-122"/>
                <a:ea typeface="微软雅黑" panose="020B0503020204020204" pitchFamily="34" charset="-122"/>
              </a:rPr>
              <a:t>” id=“link2”&gt;Lacie&lt;/a&gt;, </a:t>
            </a: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tillie</a:t>
            </a:r>
            <a:r>
              <a:rPr kumimoji="1" lang="en-US" altLang="zh-CN" sz="2000" dirty="0">
                <a:latin typeface="微软雅黑" panose="020B0503020204020204" pitchFamily="34" charset="-122"/>
                <a:ea typeface="微软雅黑" panose="020B0503020204020204" pitchFamily="34" charset="-122"/>
              </a:rPr>
              <a:t>” id=“link3”&gt;Tillie&lt;/a&gt;]</a:t>
            </a: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solidFill>
                  <a:srgbClr val="0070C0"/>
                </a:solidFill>
                <a:latin typeface="微软雅黑" panose="020B0503020204020204" pitchFamily="34" charset="-122"/>
                <a:ea typeface="微软雅黑" panose="020B0503020204020204" pitchFamily="34" charset="-122"/>
              </a:rPr>
              <a:t>&gt;&gt;&gt;</a:t>
            </a:r>
            <a:r>
              <a:rPr kumimoji="1" lang="en-US" altLang="zh-CN" sz="2000" dirty="0" err="1">
                <a:solidFill>
                  <a:srgbClr val="0070C0"/>
                </a:solidFill>
                <a:latin typeface="微软雅黑" panose="020B0503020204020204" pitchFamily="34" charset="-122"/>
                <a:ea typeface="微软雅黑" panose="020B0503020204020204" pitchFamily="34" charset="-122"/>
              </a:rPr>
              <a:t>bsObj.findall</a:t>
            </a:r>
            <a:r>
              <a:rPr kumimoji="1" lang="en-US" altLang="zh-CN" sz="2000" dirty="0">
                <a:solidFill>
                  <a:srgbClr val="0070C0"/>
                </a:solidFill>
                <a:latin typeface="微软雅黑" panose="020B0503020204020204" pitchFamily="34" charset="-122"/>
                <a:ea typeface="微软雅黑" panose="020B0503020204020204" pitchFamily="34" charset="-122"/>
              </a:rPr>
              <a:t>(‘a’,    {‘</a:t>
            </a:r>
            <a:r>
              <a:rPr kumimoji="1" lang="en-US" altLang="zh-CN" sz="2000" dirty="0" err="1">
                <a:solidFill>
                  <a:srgbClr val="0070C0"/>
                </a:solidFill>
                <a:latin typeface="微软雅黑" panose="020B0503020204020204" pitchFamily="34" charset="-122"/>
                <a:ea typeface="微软雅黑" panose="020B0503020204020204" pitchFamily="34" charset="-122"/>
              </a:rPr>
              <a:t>href</a:t>
            </a:r>
            <a:r>
              <a:rPr kumimoji="1" lang="en-US" altLang="zh-CN" sz="2000" dirty="0">
                <a:solidFill>
                  <a:srgbClr val="0070C0"/>
                </a:solidFill>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elsie</a:t>
            </a:r>
            <a:r>
              <a:rPr kumimoji="1" lang="en-US" altLang="zh-CN" sz="2000" dirty="0">
                <a:solidFill>
                  <a:srgbClr val="0070C0"/>
                </a:solidFill>
                <a:latin typeface="微软雅黑" panose="020B0503020204020204" pitchFamily="34" charset="-122"/>
                <a:ea typeface="微软雅黑" panose="020B0503020204020204" pitchFamily="34" charset="-122"/>
              </a:rPr>
              <a:t>’})</a:t>
            </a:r>
            <a:endParaRPr kumimoji="1" lang="zh-CN" altLang="en-US" sz="2000" dirty="0">
              <a:solidFill>
                <a:srgbClr val="0070C0"/>
              </a:solidFill>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elsie</a:t>
            </a:r>
            <a:r>
              <a:rPr kumimoji="1" lang="en-US" altLang="zh-CN" sz="2000" dirty="0">
                <a:latin typeface="微软雅黑" panose="020B0503020204020204" pitchFamily="34" charset="-122"/>
                <a:ea typeface="微软雅黑" panose="020B0503020204020204" pitchFamily="34" charset="-122"/>
              </a:rPr>
              <a:t>” id=“link1”&gt;&lt;!-- Elsie --&gt;&lt;/a&gt;’]</a:t>
            </a:r>
            <a:endParaRPr kumimoji="1" lang="zh-CN" altLang="en-US" sz="2000" dirty="0">
              <a:solidFill>
                <a:srgbClr val="0070C0"/>
              </a:solidFill>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endParaRPr kumimoji="1"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361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524914" y="3204793"/>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 name="椭圆 2"/>
          <p:cNvSpPr/>
          <p:nvPr/>
        </p:nvSpPr>
        <p:spPr>
          <a:xfrm>
            <a:off x="7519678" y="4147368"/>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4" name="椭圆 3"/>
          <p:cNvSpPr/>
          <p:nvPr/>
        </p:nvSpPr>
        <p:spPr>
          <a:xfrm>
            <a:off x="7540647" y="4986635"/>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 name="矩形 4"/>
          <p:cNvSpPr/>
          <p:nvPr/>
        </p:nvSpPr>
        <p:spPr>
          <a:xfrm>
            <a:off x="0" y="2165911"/>
            <a:ext cx="7273636" cy="4066309"/>
          </a:xfrm>
          <a:prstGeom prst="rect">
            <a:avLst/>
          </a:prstGeom>
          <a:gradFill>
            <a:gsLst>
              <a:gs pos="1000">
                <a:schemeClr val="accent1">
                  <a:lumMod val="75000"/>
                </a:schemeClr>
              </a:gs>
              <a:gs pos="29000">
                <a:srgbClr val="7E59A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0" name="Group 33"/>
          <p:cNvGrpSpPr/>
          <p:nvPr/>
        </p:nvGrpSpPr>
        <p:grpSpPr>
          <a:xfrm>
            <a:off x="7646622" y="5087056"/>
            <a:ext cx="354280" cy="378189"/>
            <a:chOff x="8342313" y="10972800"/>
            <a:chExt cx="1293813" cy="1381125"/>
          </a:xfrm>
          <a:solidFill>
            <a:schemeClr val="bg1"/>
          </a:solidFill>
          <a:effectLst/>
        </p:grpSpPr>
        <p:sp>
          <p:nvSpPr>
            <p:cNvPr id="24" name="Freeform 5"/>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5" name="Freeform 6"/>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6" name="Freeform 7"/>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11" name="Group 37"/>
          <p:cNvGrpSpPr/>
          <p:nvPr/>
        </p:nvGrpSpPr>
        <p:grpSpPr>
          <a:xfrm>
            <a:off x="7619503" y="3298490"/>
            <a:ext cx="379493" cy="331676"/>
            <a:chOff x="8296275" y="8293096"/>
            <a:chExt cx="1385888" cy="1211261"/>
          </a:xfrm>
          <a:solidFill>
            <a:schemeClr val="bg1"/>
          </a:solidFill>
          <a:effectLst/>
        </p:grpSpPr>
        <p:sp>
          <p:nvSpPr>
            <p:cNvPr id="22"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3"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12" name="Group 40"/>
          <p:cNvGrpSpPr/>
          <p:nvPr/>
        </p:nvGrpSpPr>
        <p:grpSpPr>
          <a:xfrm>
            <a:off x="7619503" y="4262462"/>
            <a:ext cx="378190" cy="319504"/>
            <a:chOff x="13828713" y="2805113"/>
            <a:chExt cx="1381125" cy="1166812"/>
          </a:xfrm>
          <a:solidFill>
            <a:schemeClr val="bg1"/>
          </a:solidFill>
          <a:effectLst/>
        </p:grpSpPr>
        <p:sp>
          <p:nvSpPr>
            <p:cNvPr id="19"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0" name="Freeform 11"/>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1"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13" name="稻壳儿小白白(http://dwz.cn/Wu2UP)"/>
          <p:cNvSpPr txBox="1">
            <a:spLocks noChangeArrowheads="1"/>
          </p:cNvSpPr>
          <p:nvPr/>
        </p:nvSpPr>
        <p:spPr bwMode="auto">
          <a:xfrm>
            <a:off x="8233141" y="319866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网页请求</a:t>
            </a:r>
            <a:endParaRPr lang="en-US" altLang="zh-CN" sz="1600" b="1" dirty="0">
              <a:latin typeface="微软雅黑" panose="020B0503020204020204" charset="-122"/>
              <a:sym typeface="Arial" panose="020B0604020202020204" pitchFamily="34" charset="0"/>
            </a:endParaRPr>
          </a:p>
        </p:txBody>
      </p:sp>
      <p:sp>
        <p:nvSpPr>
          <p:cNvPr id="14" name="稻壳儿小白白(http://dwz.cn/Wu2UP)"/>
          <p:cNvSpPr txBox="1">
            <a:spLocks noChangeArrowheads="1"/>
          </p:cNvSpPr>
          <p:nvPr/>
        </p:nvSpPr>
        <p:spPr bwMode="auto">
          <a:xfrm>
            <a:off x="8228862" y="3516246"/>
            <a:ext cx="26677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rPr>
              <a:t>1</a:t>
            </a:r>
            <a:r>
              <a:rPr lang="zh-CN" altLang="en-US" sz="1200" dirty="0">
                <a:latin typeface="微软雅黑" panose="020B0503020204020204" charset="-122"/>
              </a:rPr>
              <a:t>、爬虫的一般步骤；</a:t>
            </a:r>
            <a:r>
              <a:rPr lang="en-US" altLang="zh-CN" sz="1200" dirty="0">
                <a:latin typeface="微软雅黑" panose="020B0503020204020204" charset="-122"/>
              </a:rPr>
              <a:t>2</a:t>
            </a:r>
            <a:r>
              <a:rPr lang="zh-CN" altLang="en-US" sz="1200" dirty="0">
                <a:latin typeface="微软雅黑" panose="020B0503020204020204" charset="-122"/>
              </a:rPr>
              <a:t>、分析网页结构；</a:t>
            </a:r>
            <a:r>
              <a:rPr lang="en-US" altLang="zh-CN" sz="1200" dirty="0">
                <a:latin typeface="微软雅黑" panose="020B0503020204020204" charset="-122"/>
              </a:rPr>
              <a:t>3</a:t>
            </a:r>
            <a:r>
              <a:rPr lang="zh-CN" altLang="en-US" sz="1200" dirty="0">
                <a:latin typeface="微软雅黑" panose="020B0503020204020204" charset="-122"/>
              </a:rPr>
              <a:t>、</a:t>
            </a:r>
            <a:r>
              <a:rPr lang="en-US" altLang="zh-CN" sz="1200" dirty="0">
                <a:latin typeface="微软雅黑" panose="020B0503020204020204" charset="-122"/>
              </a:rPr>
              <a:t>requests</a:t>
            </a:r>
            <a:r>
              <a:rPr lang="zh-CN" altLang="en-US" sz="1200" dirty="0">
                <a:latin typeface="微软雅黑" panose="020B0503020204020204" charset="-122"/>
              </a:rPr>
              <a:t>库</a:t>
            </a:r>
            <a:endParaRPr lang="zh-CN" altLang="zh-CN" sz="1200" dirty="0">
              <a:latin typeface="微软雅黑" panose="020B0503020204020204" charset="-122"/>
            </a:endParaRPr>
          </a:p>
        </p:txBody>
      </p:sp>
      <p:sp>
        <p:nvSpPr>
          <p:cNvPr id="15" name="稻壳儿小白白(http://dwz.cn/Wu2UP)"/>
          <p:cNvSpPr txBox="1">
            <a:spLocks noChangeArrowheads="1"/>
          </p:cNvSpPr>
          <p:nvPr/>
        </p:nvSpPr>
        <p:spPr bwMode="auto">
          <a:xfrm>
            <a:off x="8244774" y="4978538"/>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采集数据</a:t>
            </a:r>
            <a:endParaRPr lang="en-US" altLang="zh-CN" sz="1600" b="1" dirty="0">
              <a:latin typeface="微软雅黑" panose="020B0503020204020204" charset="-122"/>
              <a:sym typeface="Arial" panose="020B0604020202020204" pitchFamily="34" charset="0"/>
            </a:endParaRPr>
          </a:p>
        </p:txBody>
      </p:sp>
      <p:sp>
        <p:nvSpPr>
          <p:cNvPr id="16" name="稻壳儿小白白(http://dwz.cn/Wu2UP)"/>
          <p:cNvSpPr txBox="1">
            <a:spLocks noChangeArrowheads="1"/>
          </p:cNvSpPr>
          <p:nvPr/>
        </p:nvSpPr>
        <p:spPr bwMode="auto">
          <a:xfrm>
            <a:off x="8240494" y="5296118"/>
            <a:ext cx="3265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rPr>
              <a:t>1</a:t>
            </a:r>
            <a:r>
              <a:rPr lang="zh-CN" altLang="en-US" sz="1200" dirty="0">
                <a:latin typeface="微软雅黑" panose="020B0503020204020204" charset="-122"/>
              </a:rPr>
              <a:t>、循环；</a:t>
            </a:r>
            <a:r>
              <a:rPr lang="en-US" altLang="zh-CN" sz="1200" dirty="0">
                <a:latin typeface="微软雅黑" panose="020B0503020204020204" charset="-122"/>
              </a:rPr>
              <a:t>2</a:t>
            </a:r>
            <a:r>
              <a:rPr lang="zh-CN" altLang="en-US" sz="1200" dirty="0">
                <a:latin typeface="微软雅黑" panose="020B0503020204020204" charset="-122"/>
              </a:rPr>
              <a:t>、异常处理；</a:t>
            </a:r>
            <a:r>
              <a:rPr lang="en-US" altLang="zh-CN" sz="1200" dirty="0">
                <a:latin typeface="微软雅黑" panose="020B0503020204020204" charset="-122"/>
              </a:rPr>
              <a:t>3</a:t>
            </a:r>
            <a:r>
              <a:rPr lang="zh-CN" altLang="en-US" sz="1200" dirty="0">
                <a:latin typeface="微软雅黑" panose="020B0503020204020204" charset="-122"/>
              </a:rPr>
              <a:t>、数据存储</a:t>
            </a:r>
            <a:endParaRPr lang="zh-CN" altLang="zh-CN" sz="1200" dirty="0">
              <a:latin typeface="微软雅黑" panose="020B0503020204020204" charset="-122"/>
            </a:endParaRPr>
          </a:p>
        </p:txBody>
      </p:sp>
      <p:sp>
        <p:nvSpPr>
          <p:cNvPr id="17" name="稻壳儿小白白(http://dwz.cn/Wu2UP)"/>
          <p:cNvSpPr txBox="1">
            <a:spLocks noChangeArrowheads="1"/>
          </p:cNvSpPr>
          <p:nvPr/>
        </p:nvSpPr>
        <p:spPr bwMode="auto">
          <a:xfrm>
            <a:off x="8240493" y="412454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网页解析</a:t>
            </a:r>
            <a:endParaRPr lang="en-US" altLang="zh-CN" sz="1600" b="1" dirty="0">
              <a:latin typeface="微软雅黑" panose="020B0503020204020204" charset="-122"/>
              <a:sym typeface="Arial" panose="020B0604020202020204" pitchFamily="34" charset="0"/>
            </a:endParaRPr>
          </a:p>
        </p:txBody>
      </p:sp>
      <p:sp>
        <p:nvSpPr>
          <p:cNvPr id="18" name="稻壳儿小白白(http://dwz.cn/Wu2UP)"/>
          <p:cNvSpPr txBox="1">
            <a:spLocks noChangeArrowheads="1"/>
          </p:cNvSpPr>
          <p:nvPr/>
        </p:nvSpPr>
        <p:spPr bwMode="auto">
          <a:xfrm>
            <a:off x="8236212" y="4442120"/>
            <a:ext cx="346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sym typeface="Arial" panose="020B0604020202020204" pitchFamily="34" charset="0"/>
              </a:rPr>
              <a:t>1</a:t>
            </a:r>
            <a:r>
              <a:rPr lang="zh-CN" altLang="en-US" sz="1200" dirty="0">
                <a:latin typeface="微软雅黑" panose="020B0503020204020204" charset="-122"/>
                <a:sym typeface="Arial" panose="020B0604020202020204" pitchFamily="34" charset="0"/>
              </a:rPr>
              <a:t>、如何解析网页；</a:t>
            </a:r>
            <a:r>
              <a:rPr lang="en-US" altLang="zh-CN" sz="1200" dirty="0">
                <a:latin typeface="微软雅黑" panose="020B0503020204020204" charset="-122"/>
                <a:sym typeface="Arial" panose="020B0604020202020204" pitchFamily="34" charset="0"/>
              </a:rPr>
              <a:t>2</a:t>
            </a:r>
            <a:r>
              <a:rPr lang="zh-CN" altLang="en-US" sz="1200" dirty="0">
                <a:latin typeface="微软雅黑" panose="020B0503020204020204" charset="-122"/>
                <a:sym typeface="Arial" panose="020B0604020202020204" pitchFamily="34" charset="0"/>
              </a:rPr>
              <a:t>、</a:t>
            </a:r>
            <a:r>
              <a:rPr lang="en-US" altLang="zh-CN" sz="1200" dirty="0" err="1">
                <a:latin typeface="微软雅黑" panose="020B0503020204020204" charset="-122"/>
                <a:sym typeface="Arial" panose="020B0604020202020204" pitchFamily="34" charset="0"/>
              </a:rPr>
              <a:t>beautifulsoup</a:t>
            </a:r>
            <a:endParaRPr lang="en-US" altLang="zh-CN" sz="1200" dirty="0">
              <a:latin typeface="微软雅黑" panose="020B0503020204020204" charset="-122"/>
              <a:sym typeface="Arial" panose="020B0604020202020204" pitchFamily="34" charset="0"/>
            </a:endParaRPr>
          </a:p>
          <a:p>
            <a:r>
              <a:rPr lang="en-US" altLang="zh-CN" sz="1200" dirty="0">
                <a:latin typeface="微软雅黑" panose="020B0503020204020204" charset="-122"/>
                <a:sym typeface="Arial" panose="020B0604020202020204" pitchFamily="34" charset="0"/>
              </a:rPr>
              <a:t>3</a:t>
            </a:r>
            <a:r>
              <a:rPr lang="zh-CN" altLang="en-US" sz="1200" dirty="0">
                <a:latin typeface="微软雅黑" panose="020B0503020204020204" charset="-122"/>
                <a:sym typeface="Arial" panose="020B0604020202020204" pitchFamily="34" charset="0"/>
              </a:rPr>
              <a:t>、</a:t>
            </a:r>
            <a:r>
              <a:rPr lang="en-US" altLang="zh-CN" sz="1200" dirty="0" err="1">
                <a:latin typeface="微软雅黑" panose="020B0503020204020204" charset="-122"/>
                <a:sym typeface="Arial" panose="020B0604020202020204" pitchFamily="34" charset="0"/>
              </a:rPr>
              <a:t>xpath</a:t>
            </a:r>
            <a:r>
              <a:rPr lang="zh-CN" altLang="en-US" sz="1200" dirty="0">
                <a:latin typeface="微软雅黑" panose="020B0503020204020204" charset="-122"/>
                <a:sym typeface="Arial" panose="020B0604020202020204" pitchFamily="34" charset="0"/>
              </a:rPr>
              <a:t>；</a:t>
            </a:r>
            <a:r>
              <a:rPr lang="en-US" altLang="zh-CN" sz="1200" dirty="0">
                <a:latin typeface="微软雅黑" panose="020B0503020204020204" charset="-122"/>
                <a:sym typeface="Arial" panose="020B0604020202020204" pitchFamily="34" charset="0"/>
              </a:rPr>
              <a:t>4</a:t>
            </a:r>
            <a:r>
              <a:rPr lang="zh-CN" altLang="en-US" sz="1200" dirty="0">
                <a:latin typeface="微软雅黑" panose="020B0503020204020204" charset="-122"/>
                <a:sym typeface="Arial" panose="020B0604020202020204" pitchFamily="34" charset="0"/>
              </a:rPr>
              <a:t>、</a:t>
            </a:r>
            <a:r>
              <a:rPr lang="en-US" altLang="zh-CN" sz="1200" dirty="0">
                <a:latin typeface="微软雅黑" panose="020B0503020204020204" charset="-122"/>
                <a:sym typeface="Arial" panose="020B0604020202020204" pitchFamily="34" charset="0"/>
              </a:rPr>
              <a:t>re</a:t>
            </a:r>
            <a:r>
              <a:rPr lang="zh-CN" altLang="en-US" sz="1200" dirty="0">
                <a:latin typeface="微软雅黑" panose="020B0503020204020204" charset="-122"/>
                <a:sym typeface="Arial" panose="020B0604020202020204" pitchFamily="34" charset="0"/>
              </a:rPr>
              <a:t>正则表达式</a:t>
            </a:r>
            <a:endParaRPr lang="zh-CN" altLang="zh-CN" sz="1200" dirty="0">
              <a:latin typeface="微软雅黑" panose="020B0503020204020204" charset="-122"/>
            </a:endParaRPr>
          </a:p>
        </p:txBody>
      </p:sp>
      <p:pic>
        <p:nvPicPr>
          <p:cNvPr id="27" name="图片 26"/>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45048" y="2165910"/>
            <a:ext cx="4951192" cy="4066310"/>
          </a:xfrm>
          <a:prstGeom prst="rect">
            <a:avLst/>
          </a:prstGeom>
        </p:spPr>
      </p:pic>
      <p:pic>
        <p:nvPicPr>
          <p:cNvPr id="28" name="图片 27"/>
          <p:cNvPicPr>
            <a:picLocks noChangeAspect="1"/>
          </p:cNvPicPr>
          <p:nvPr/>
        </p:nvPicPr>
        <p:blipFill>
          <a:blip r:embed="rId3"/>
          <a:stretch>
            <a:fillRect/>
          </a:stretch>
        </p:blipFill>
        <p:spPr>
          <a:xfrm>
            <a:off x="9429750" y="171450"/>
            <a:ext cx="2590800" cy="819149"/>
          </a:xfrm>
          <a:prstGeom prst="rect">
            <a:avLst/>
          </a:prstGeom>
        </p:spPr>
      </p:pic>
      <p:sp>
        <p:nvSpPr>
          <p:cNvPr id="29" name="文本框 7"/>
          <p:cNvSpPr txBox="1"/>
          <p:nvPr/>
        </p:nvSpPr>
        <p:spPr>
          <a:xfrm>
            <a:off x="1362746" y="220190"/>
            <a:ext cx="1073150" cy="6524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目  录</a:t>
            </a:r>
            <a:endParaRPr lang="zh-CN" altLang="zh-CN" sz="2800" b="1" dirty="0">
              <a:solidFill>
                <a:srgbClr val="03155D"/>
              </a:solidFill>
            </a:endParaRPr>
          </a:p>
        </p:txBody>
      </p:sp>
      <p:sp>
        <p:nvSpPr>
          <p:cNvPr id="30"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Content</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31" name="直接连接符 30"/>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32" name="组合 31"/>
          <p:cNvGrpSpPr/>
          <p:nvPr/>
        </p:nvGrpSpPr>
        <p:grpSpPr>
          <a:xfrm>
            <a:off x="-167429" y="137054"/>
            <a:ext cx="1530175" cy="2110091"/>
            <a:chOff x="300" y="830"/>
            <a:chExt cx="1676" cy="2311"/>
          </a:xfrm>
        </p:grpSpPr>
        <p:sp>
          <p:nvSpPr>
            <p:cNvPr id="33" name="流程图: 合并 3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流程图: 合并 3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流程图: 合并 3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0" name="椭圆 49">
            <a:extLst>
              <a:ext uri="{FF2B5EF4-FFF2-40B4-BE49-F238E27FC236}">
                <a16:creationId xmlns:a16="http://schemas.microsoft.com/office/drawing/2014/main" id="{98C6CB9C-C412-4ABD-8552-110FF64E0347}"/>
              </a:ext>
            </a:extLst>
          </p:cNvPr>
          <p:cNvSpPr/>
          <p:nvPr/>
        </p:nvSpPr>
        <p:spPr>
          <a:xfrm>
            <a:off x="7519678" y="2275310"/>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51" name="Group 33">
            <a:extLst>
              <a:ext uri="{FF2B5EF4-FFF2-40B4-BE49-F238E27FC236}">
                <a16:creationId xmlns:a16="http://schemas.microsoft.com/office/drawing/2014/main" id="{24459952-6089-4D27-948B-0EBFB20B0F18}"/>
              </a:ext>
            </a:extLst>
          </p:cNvPr>
          <p:cNvGrpSpPr/>
          <p:nvPr/>
        </p:nvGrpSpPr>
        <p:grpSpPr>
          <a:xfrm>
            <a:off x="7625653" y="2375731"/>
            <a:ext cx="354280" cy="378189"/>
            <a:chOff x="8342313" y="10972800"/>
            <a:chExt cx="1293813" cy="1381125"/>
          </a:xfrm>
          <a:solidFill>
            <a:schemeClr val="bg1"/>
          </a:solidFill>
          <a:effectLst/>
        </p:grpSpPr>
        <p:sp>
          <p:nvSpPr>
            <p:cNvPr id="52" name="Freeform 5">
              <a:extLst>
                <a:ext uri="{FF2B5EF4-FFF2-40B4-BE49-F238E27FC236}">
                  <a16:creationId xmlns:a16="http://schemas.microsoft.com/office/drawing/2014/main" id="{B4E2B49B-45A7-4558-A539-068CDA637BCD}"/>
                </a:ext>
              </a:extLst>
            </p:cNvPr>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53" name="Freeform 6">
              <a:extLst>
                <a:ext uri="{FF2B5EF4-FFF2-40B4-BE49-F238E27FC236}">
                  <a16:creationId xmlns:a16="http://schemas.microsoft.com/office/drawing/2014/main" id="{ED15DAFC-3A4C-4918-B3B7-5BC1D3E21C32}"/>
                </a:ext>
              </a:extLst>
            </p:cNvPr>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54" name="Freeform 7">
              <a:extLst>
                <a:ext uri="{FF2B5EF4-FFF2-40B4-BE49-F238E27FC236}">
                  <a16:creationId xmlns:a16="http://schemas.microsoft.com/office/drawing/2014/main" id="{E96B3241-90E3-4619-BD08-AF80675E4E51}"/>
                </a:ext>
              </a:extLst>
            </p:cNvPr>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55" name="稻壳儿小白白(http://dwz.cn/Wu2UP)">
            <a:extLst>
              <a:ext uri="{FF2B5EF4-FFF2-40B4-BE49-F238E27FC236}">
                <a16:creationId xmlns:a16="http://schemas.microsoft.com/office/drawing/2014/main" id="{00E274E7-4176-492F-97F7-2EF32A65D0BE}"/>
              </a:ext>
            </a:extLst>
          </p:cNvPr>
          <p:cNvSpPr txBox="1">
            <a:spLocks noChangeArrowheads="1"/>
          </p:cNvSpPr>
          <p:nvPr/>
        </p:nvSpPr>
        <p:spPr bwMode="auto">
          <a:xfrm>
            <a:off x="8223805" y="2267213"/>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准备知识</a:t>
            </a:r>
            <a:endParaRPr lang="en-US" altLang="zh-CN" sz="1600" b="1" dirty="0">
              <a:latin typeface="微软雅黑" panose="020B0503020204020204" charset="-122"/>
              <a:sym typeface="Arial" panose="020B0604020202020204" pitchFamily="34" charset="0"/>
            </a:endParaRPr>
          </a:p>
        </p:txBody>
      </p:sp>
      <p:sp>
        <p:nvSpPr>
          <p:cNvPr id="56" name="稻壳儿小白白(http://dwz.cn/Wu2UP)">
            <a:extLst>
              <a:ext uri="{FF2B5EF4-FFF2-40B4-BE49-F238E27FC236}">
                <a16:creationId xmlns:a16="http://schemas.microsoft.com/office/drawing/2014/main" id="{2CE7F809-8399-439F-AE30-7D4E762A1D1D}"/>
              </a:ext>
            </a:extLst>
          </p:cNvPr>
          <p:cNvSpPr txBox="1">
            <a:spLocks noChangeArrowheads="1"/>
          </p:cNvSpPr>
          <p:nvPr/>
        </p:nvSpPr>
        <p:spPr bwMode="auto">
          <a:xfrm>
            <a:off x="8229049" y="2584793"/>
            <a:ext cx="3686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rPr>
              <a:t>1</a:t>
            </a:r>
            <a:r>
              <a:rPr lang="zh-CN" altLang="en-US" sz="1200" dirty="0">
                <a:latin typeface="微软雅黑" panose="020B0503020204020204" charset="-122"/>
              </a:rPr>
              <a:t>、爬虫工作原理；</a:t>
            </a:r>
            <a:r>
              <a:rPr lang="en-US" altLang="zh-CN" sz="1200" dirty="0">
                <a:latin typeface="微软雅黑" panose="020B0503020204020204" charset="-122"/>
              </a:rPr>
              <a:t>2</a:t>
            </a:r>
            <a:r>
              <a:rPr lang="zh-CN" altLang="en-US" sz="1200" dirty="0">
                <a:latin typeface="微软雅黑" panose="020B0503020204020204" charset="-122"/>
              </a:rPr>
              <a:t>、</a:t>
            </a:r>
            <a:r>
              <a:rPr lang="en-US" altLang="zh-CN" sz="1200" dirty="0">
                <a:latin typeface="微软雅黑" panose="020B0503020204020204" charset="-122"/>
              </a:rPr>
              <a:t>HTML</a:t>
            </a:r>
            <a:r>
              <a:rPr lang="zh-CN" altLang="en-US" sz="1200" dirty="0">
                <a:latin typeface="微软雅黑" panose="020B0503020204020204" charset="-122"/>
              </a:rPr>
              <a:t>、</a:t>
            </a:r>
            <a:r>
              <a:rPr lang="en-US" altLang="zh-CN" sz="1200" dirty="0">
                <a:latin typeface="微软雅黑" panose="020B0503020204020204" charset="-122"/>
              </a:rPr>
              <a:t>CSS</a:t>
            </a:r>
            <a:r>
              <a:rPr lang="zh-CN" altLang="en-US" sz="1200" dirty="0">
                <a:latin typeface="微软雅黑" panose="020B0503020204020204" charset="-122"/>
              </a:rPr>
              <a:t>、</a:t>
            </a:r>
            <a:r>
              <a:rPr lang="en-US" altLang="zh-CN" sz="1200" dirty="0">
                <a:latin typeface="微软雅黑" panose="020B0503020204020204" charset="-122"/>
              </a:rPr>
              <a:t>JavaScript</a:t>
            </a:r>
            <a:r>
              <a:rPr lang="zh-CN" altLang="en-US" sz="1200" dirty="0">
                <a:latin typeface="微软雅黑" panose="020B0503020204020204" charset="-122"/>
              </a:rPr>
              <a:t>；</a:t>
            </a:r>
            <a:endParaRPr lang="en-US" altLang="zh-CN" sz="1200" dirty="0">
              <a:latin typeface="微软雅黑" panose="020B0503020204020204" charset="-122"/>
            </a:endParaRPr>
          </a:p>
          <a:p>
            <a:r>
              <a:rPr lang="en-US" altLang="zh-CN" sz="1200" dirty="0">
                <a:latin typeface="微软雅黑" panose="020B0503020204020204" charset="-122"/>
              </a:rPr>
              <a:t>3</a:t>
            </a:r>
            <a:r>
              <a:rPr lang="zh-CN" altLang="en-US" sz="1200" dirty="0">
                <a:latin typeface="微软雅黑" panose="020B0503020204020204" charset="-122"/>
              </a:rPr>
              <a:t>、</a:t>
            </a:r>
            <a:r>
              <a:rPr lang="en-US" altLang="zh-CN" sz="1200" dirty="0">
                <a:latin typeface="微软雅黑" panose="020B0503020204020204" charset="-122"/>
              </a:rPr>
              <a:t>HTTP</a:t>
            </a:r>
            <a:r>
              <a:rPr lang="zh-CN" altLang="en-US" sz="1200" dirty="0">
                <a:latin typeface="微软雅黑" panose="020B0503020204020204" charset="-122"/>
              </a:rPr>
              <a:t>、</a:t>
            </a:r>
            <a:r>
              <a:rPr lang="en-US" altLang="zh-CN" sz="1200" dirty="0">
                <a:latin typeface="微软雅黑" panose="020B0503020204020204" charset="-122"/>
              </a:rPr>
              <a:t>URL</a:t>
            </a:r>
            <a:endParaRPr lang="zh-CN" altLang="zh-CN" sz="1200" dirty="0">
              <a:latin typeface="微软雅黑" panose="020B0503020204020204" charset="-122"/>
            </a:endParaRPr>
          </a:p>
        </p:txBody>
      </p:sp>
      <p:sp>
        <p:nvSpPr>
          <p:cNvPr id="57" name="椭圆 56">
            <a:extLst>
              <a:ext uri="{FF2B5EF4-FFF2-40B4-BE49-F238E27FC236}">
                <a16:creationId xmlns:a16="http://schemas.microsoft.com/office/drawing/2014/main" id="{93842B58-EA98-4337-B988-D2AD52E5EDF0}"/>
              </a:ext>
            </a:extLst>
          </p:cNvPr>
          <p:cNvSpPr/>
          <p:nvPr/>
        </p:nvSpPr>
        <p:spPr>
          <a:xfrm>
            <a:off x="7524914" y="1438921"/>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58" name="Group 37">
            <a:extLst>
              <a:ext uri="{FF2B5EF4-FFF2-40B4-BE49-F238E27FC236}">
                <a16:creationId xmlns:a16="http://schemas.microsoft.com/office/drawing/2014/main" id="{AD2D9DC1-BCC5-44C8-9B9C-0F8D0EE4567B}"/>
              </a:ext>
            </a:extLst>
          </p:cNvPr>
          <p:cNvGrpSpPr/>
          <p:nvPr/>
        </p:nvGrpSpPr>
        <p:grpSpPr>
          <a:xfrm>
            <a:off x="7619503" y="1553638"/>
            <a:ext cx="379493" cy="331676"/>
            <a:chOff x="8296275" y="8293096"/>
            <a:chExt cx="1385888" cy="1211261"/>
          </a:xfrm>
          <a:solidFill>
            <a:schemeClr val="bg1"/>
          </a:solidFill>
          <a:effectLst/>
        </p:grpSpPr>
        <p:sp>
          <p:nvSpPr>
            <p:cNvPr id="59" name="Freeform 8">
              <a:extLst>
                <a:ext uri="{FF2B5EF4-FFF2-40B4-BE49-F238E27FC236}">
                  <a16:creationId xmlns:a16="http://schemas.microsoft.com/office/drawing/2014/main" id="{D073959D-9CE9-42FC-91ED-4C7079927277}"/>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60" name="Freeform 9">
              <a:extLst>
                <a:ext uri="{FF2B5EF4-FFF2-40B4-BE49-F238E27FC236}">
                  <a16:creationId xmlns:a16="http://schemas.microsoft.com/office/drawing/2014/main" id="{9DE7DFB8-26FC-4FAC-93F9-E6BF852AE982}"/>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61" name="稻壳儿小白白(http://dwz.cn/Wu2UP)">
            <a:extLst>
              <a:ext uri="{FF2B5EF4-FFF2-40B4-BE49-F238E27FC236}">
                <a16:creationId xmlns:a16="http://schemas.microsoft.com/office/drawing/2014/main" id="{43F48F11-6380-42A2-89F7-1A067B947E2A}"/>
              </a:ext>
            </a:extLst>
          </p:cNvPr>
          <p:cNvSpPr txBox="1">
            <a:spLocks noChangeArrowheads="1"/>
          </p:cNvSpPr>
          <p:nvPr/>
        </p:nvSpPr>
        <p:spPr bwMode="auto">
          <a:xfrm>
            <a:off x="8244774" y="157568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引言</a:t>
            </a:r>
            <a:endParaRPr lang="en-US" altLang="zh-CN" sz="1600" b="1" dirty="0">
              <a:latin typeface="微软雅黑" panose="020B0503020204020204" charset="-122"/>
              <a:sym typeface="Arial" panose="020B0604020202020204" pitchFamily="34" charset="0"/>
            </a:endParaRPr>
          </a:p>
        </p:txBody>
      </p:sp>
      <p:sp>
        <p:nvSpPr>
          <p:cNvPr id="63" name="椭圆 62">
            <a:extLst>
              <a:ext uri="{FF2B5EF4-FFF2-40B4-BE49-F238E27FC236}">
                <a16:creationId xmlns:a16="http://schemas.microsoft.com/office/drawing/2014/main" id="{4F627891-8C16-44A6-B874-F30132A3BFB2}"/>
              </a:ext>
            </a:extLst>
          </p:cNvPr>
          <p:cNvSpPr/>
          <p:nvPr/>
        </p:nvSpPr>
        <p:spPr>
          <a:xfrm>
            <a:off x="7548253" y="5834938"/>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64" name="Group 40">
            <a:extLst>
              <a:ext uri="{FF2B5EF4-FFF2-40B4-BE49-F238E27FC236}">
                <a16:creationId xmlns:a16="http://schemas.microsoft.com/office/drawing/2014/main" id="{9DB76E8B-CF4C-4728-84A7-A40100E40316}"/>
              </a:ext>
            </a:extLst>
          </p:cNvPr>
          <p:cNvGrpSpPr/>
          <p:nvPr/>
        </p:nvGrpSpPr>
        <p:grpSpPr>
          <a:xfrm>
            <a:off x="7645177" y="5970569"/>
            <a:ext cx="378190" cy="319504"/>
            <a:chOff x="13828713" y="2805113"/>
            <a:chExt cx="1381125" cy="1166812"/>
          </a:xfrm>
          <a:solidFill>
            <a:schemeClr val="bg1"/>
          </a:solidFill>
          <a:effectLst/>
        </p:grpSpPr>
        <p:sp>
          <p:nvSpPr>
            <p:cNvPr id="65" name="Freeform 10">
              <a:extLst>
                <a:ext uri="{FF2B5EF4-FFF2-40B4-BE49-F238E27FC236}">
                  <a16:creationId xmlns:a16="http://schemas.microsoft.com/office/drawing/2014/main" id="{84E8EA5E-1570-4212-AB24-472842184ACB}"/>
                </a:ext>
              </a:extLst>
            </p:cNvPr>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66" name="Freeform 11">
              <a:extLst>
                <a:ext uri="{FF2B5EF4-FFF2-40B4-BE49-F238E27FC236}">
                  <a16:creationId xmlns:a16="http://schemas.microsoft.com/office/drawing/2014/main" id="{0B9571C1-888C-47B4-9824-8F1D857BC812}"/>
                </a:ext>
              </a:extLst>
            </p:cNvPr>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67" name="Freeform 12">
              <a:extLst>
                <a:ext uri="{FF2B5EF4-FFF2-40B4-BE49-F238E27FC236}">
                  <a16:creationId xmlns:a16="http://schemas.microsoft.com/office/drawing/2014/main" id="{07F9F3EC-57D7-46C7-9AF8-92CA463EE5F5}"/>
                </a:ext>
              </a:extLst>
            </p:cNvPr>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68" name="稻壳儿小白白(http://dwz.cn/Wu2UP)">
            <a:extLst>
              <a:ext uri="{FF2B5EF4-FFF2-40B4-BE49-F238E27FC236}">
                <a16:creationId xmlns:a16="http://schemas.microsoft.com/office/drawing/2014/main" id="{8DDB6675-1283-4CDC-9845-4A0B3E2F86C0}"/>
              </a:ext>
            </a:extLst>
          </p:cNvPr>
          <p:cNvSpPr txBox="1">
            <a:spLocks noChangeArrowheads="1"/>
          </p:cNvSpPr>
          <p:nvPr/>
        </p:nvSpPr>
        <p:spPr bwMode="auto">
          <a:xfrm>
            <a:off x="8240493" y="5970569"/>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如何应对反爬</a:t>
            </a:r>
            <a:endParaRPr lang="en-US" altLang="zh-CN" sz="1600" b="1" dirty="0">
              <a:latin typeface="微软雅黑" panose="020B0503020204020204" charset="-122"/>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find  /</a:t>
            </a:r>
            <a:r>
              <a:rPr lang="en-US" altLang="zh-CN" sz="2400" b="1" dirty="0" err="1">
                <a:solidFill>
                  <a:srgbClr val="03155D"/>
                </a:solidFill>
              </a:rPr>
              <a:t>find_all</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59EA4C45-046D-4A95-AB47-7653E55A70CF}"/>
              </a:ext>
            </a:extLst>
          </p:cNvPr>
          <p:cNvSpPr txBox="1">
            <a:spLocks/>
          </p:cNvSpPr>
          <p:nvPr/>
        </p:nvSpPr>
        <p:spPr>
          <a:xfrm>
            <a:off x="1159148" y="2393293"/>
            <a:ext cx="9859141"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latin typeface="微软雅黑" panose="020B0503020204020204" pitchFamily="34" charset="-122"/>
                <a:ea typeface="微软雅黑" panose="020B0503020204020204" pitchFamily="34" charset="-122"/>
              </a:rPr>
              <a:t>find(name , </a:t>
            </a:r>
            <a:r>
              <a:rPr lang="en-US" altLang="zh-CN" sz="2400" b="1" dirty="0" err="1">
                <a:latin typeface="微软雅黑" panose="020B0503020204020204" pitchFamily="34" charset="-122"/>
                <a:ea typeface="微软雅黑" panose="020B0503020204020204" pitchFamily="34" charset="-122"/>
              </a:rPr>
              <a:t>attrs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只返回第一个符合条件的结果，所以</a:t>
            </a:r>
            <a:r>
              <a:rPr lang="en-US" altLang="zh-CN" sz="2400" dirty="0" err="1">
                <a:latin typeface="微软雅黑" panose="020B0503020204020204" pitchFamily="34" charset="-122"/>
                <a:ea typeface="微软雅黑" panose="020B0503020204020204" pitchFamily="34" charset="-122"/>
              </a:rPr>
              <a:t>soup.find</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后面可以直接接</a:t>
            </a:r>
            <a:r>
              <a:rPr lang="en-US" altLang="zh-CN" sz="2400" dirty="0">
                <a:latin typeface="微软雅黑" panose="020B0503020204020204" pitchFamily="34" charset="-122"/>
                <a:ea typeface="微软雅黑" panose="020B0503020204020204" pitchFamily="34" charset="-122"/>
              </a:rPr>
              <a:t>.text</a:t>
            </a:r>
            <a:r>
              <a:rPr lang="zh-CN" altLang="en-US" sz="2400" dirty="0">
                <a:latin typeface="微软雅黑" panose="020B0503020204020204" pitchFamily="34" charset="-122"/>
                <a:ea typeface="微软雅黑" panose="020B0503020204020204" pitchFamily="34" charset="-122"/>
              </a:rPr>
              <a:t>或者</a:t>
            </a:r>
            <a:r>
              <a:rPr lang="en-US" altLang="zh-CN" sz="2400" dirty="0" err="1">
                <a:latin typeface="微软雅黑" panose="020B0503020204020204" pitchFamily="34" charset="-122"/>
                <a:ea typeface="微软雅黑" panose="020B0503020204020204" pitchFamily="34" charset="-122"/>
              </a:rPr>
              <a:t>get_text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来获得标签中的文本。</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kumimoji="1" lang="en-US" altLang="zh-CN" sz="2400" dirty="0">
                <a:solidFill>
                  <a:srgbClr val="0070C0"/>
                </a:solidFill>
                <a:latin typeface="微软雅黑" panose="020B0503020204020204" pitchFamily="34" charset="-122"/>
                <a:ea typeface="微软雅黑" panose="020B0503020204020204" pitchFamily="34" charset="-122"/>
              </a:rPr>
              <a:t>&gt;&gt;&gt;</a:t>
            </a:r>
            <a:r>
              <a:rPr kumimoji="1" lang="en-US" altLang="zh-CN" sz="2400" dirty="0" err="1">
                <a:solidFill>
                  <a:srgbClr val="0070C0"/>
                </a:solidFill>
                <a:latin typeface="微软雅黑" panose="020B0503020204020204" pitchFamily="34" charset="-122"/>
                <a:ea typeface="微软雅黑" panose="020B0503020204020204" pitchFamily="34" charset="-122"/>
              </a:rPr>
              <a:t>bsObj.findall</a:t>
            </a:r>
            <a:r>
              <a:rPr kumimoji="1" lang="en-US" altLang="zh-CN" sz="2400" dirty="0">
                <a:solidFill>
                  <a:srgbClr val="0070C0"/>
                </a:solidFill>
                <a:latin typeface="微软雅黑" panose="020B0503020204020204" pitchFamily="34" charset="-122"/>
                <a:ea typeface="微软雅黑" panose="020B0503020204020204" pitchFamily="34" charset="-122"/>
              </a:rPr>
              <a:t>(‘a’)</a:t>
            </a:r>
            <a:endParaRPr kumimoji="1" lang="zh-CN" altLang="en-US" sz="2400" dirty="0">
              <a:solidFill>
                <a:srgbClr val="0070C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kumimoji="1" lang="en-US" altLang="zh-CN" sz="2400" dirty="0">
                <a:latin typeface="微软雅黑" panose="020B0503020204020204" pitchFamily="34" charset="-122"/>
                <a:ea typeface="微软雅黑" panose="020B0503020204020204" pitchFamily="34" charset="-122"/>
              </a:rPr>
              <a:t>&lt;a class=“sister” </a:t>
            </a:r>
            <a:r>
              <a:rPr kumimoji="1" lang="en-US" altLang="zh-CN" sz="2400" dirty="0" err="1">
                <a:latin typeface="微软雅黑" panose="020B0503020204020204" pitchFamily="34" charset="-122"/>
                <a:ea typeface="微软雅黑" panose="020B0503020204020204" pitchFamily="34" charset="-122"/>
              </a:rPr>
              <a:t>href</a:t>
            </a:r>
            <a:r>
              <a:rPr kumimoji="1" lang="en-US" altLang="zh-CN" sz="2400" dirty="0">
                <a:latin typeface="微软雅黑" panose="020B0503020204020204" pitchFamily="34" charset="-122"/>
                <a:ea typeface="微软雅黑" panose="020B0503020204020204" pitchFamily="34" charset="-122"/>
              </a:rPr>
              <a:t>=“http://example.com/</a:t>
            </a:r>
            <a:r>
              <a:rPr kumimoji="1" lang="en-US" altLang="zh-CN" sz="2400" dirty="0" err="1">
                <a:latin typeface="微软雅黑" panose="020B0503020204020204" pitchFamily="34" charset="-122"/>
                <a:ea typeface="微软雅黑" panose="020B0503020204020204" pitchFamily="34" charset="-122"/>
              </a:rPr>
              <a:t>elsie</a:t>
            </a:r>
            <a:r>
              <a:rPr kumimoji="1" lang="en-US" altLang="zh-CN" sz="2400" dirty="0">
                <a:latin typeface="微软雅黑" panose="020B0503020204020204" pitchFamily="34" charset="-122"/>
                <a:ea typeface="微软雅黑" panose="020B0503020204020204" pitchFamily="34" charset="-122"/>
              </a:rPr>
              <a:t>” id=“link1”&gt;&lt;!-- Elsie --&gt;&lt;/a&gt;</a:t>
            </a:r>
            <a:endParaRPr kumimoji="1" lang="zh-CN" altLang="en-US" sz="2400" dirty="0">
              <a:solidFill>
                <a:srgbClr val="0070C0"/>
              </a:solidFill>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endParaRPr kumimoji="1" lang="zh-CN" altLang="en-US" sz="2400" dirty="0"/>
          </a:p>
        </p:txBody>
      </p:sp>
    </p:spTree>
    <p:extLst>
      <p:ext uri="{BB962C8B-B14F-4D97-AF65-F5344CB8AC3E}">
        <p14:creationId xmlns:p14="http://schemas.microsoft.com/office/powerpoint/2010/main" val="233461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Xpath</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E766AF28-E36F-4AC6-B626-895FB84DC4DB}"/>
              </a:ext>
            </a:extLst>
          </p:cNvPr>
          <p:cNvSpPr txBox="1">
            <a:spLocks/>
          </p:cNvSpPr>
          <p:nvPr/>
        </p:nvSpPr>
        <p:spPr>
          <a:xfrm>
            <a:off x="845079" y="1073735"/>
            <a:ext cx="10515600" cy="522364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sz="2400" dirty="0"/>
              <a:t>XPath </a:t>
            </a:r>
            <a:r>
              <a:rPr lang="zh-CN" altLang="en-US" sz="2400" dirty="0"/>
              <a:t>是一门在 </a:t>
            </a:r>
            <a:r>
              <a:rPr lang="en-US" altLang="zh-CN" sz="2400" dirty="0"/>
              <a:t>XML </a:t>
            </a:r>
            <a:r>
              <a:rPr lang="zh-CN" altLang="en-US" sz="2400" dirty="0"/>
              <a:t>文档中查找信息的语言。</a:t>
            </a:r>
            <a:r>
              <a:rPr lang="en-US" altLang="zh-CN" sz="2400" dirty="0"/>
              <a:t>XPath </a:t>
            </a:r>
            <a:r>
              <a:rPr lang="zh-CN" altLang="en-US" sz="2400" dirty="0"/>
              <a:t>可用来在 </a:t>
            </a:r>
            <a:r>
              <a:rPr lang="en-US" altLang="zh-CN" sz="2400" dirty="0"/>
              <a:t>XML </a:t>
            </a:r>
            <a:r>
              <a:rPr lang="zh-CN" altLang="en-US" sz="2400" dirty="0"/>
              <a:t>文档中对元素和属性进行遍历。</a:t>
            </a:r>
            <a:r>
              <a:rPr lang="en-US" altLang="zh-CN" sz="2400" dirty="0"/>
              <a:t>XPath </a:t>
            </a:r>
            <a:r>
              <a:rPr lang="zh-CN" altLang="en-US" sz="2400" dirty="0"/>
              <a:t>是 </a:t>
            </a:r>
            <a:r>
              <a:rPr lang="en-US" altLang="zh-CN" sz="2400" dirty="0"/>
              <a:t>W3C XSLT </a:t>
            </a:r>
            <a:r>
              <a:rPr lang="zh-CN" altLang="en-US" sz="2400" dirty="0"/>
              <a:t>标准的主要元素，并且 </a:t>
            </a:r>
            <a:r>
              <a:rPr lang="en-US" altLang="zh-CN" sz="2400" dirty="0"/>
              <a:t>XQuery </a:t>
            </a:r>
            <a:r>
              <a:rPr lang="zh-CN" altLang="en-US" sz="2400" dirty="0"/>
              <a:t>和 </a:t>
            </a:r>
            <a:r>
              <a:rPr lang="en-US" altLang="zh-CN" sz="2400" dirty="0"/>
              <a:t>XPointer </a:t>
            </a:r>
            <a:r>
              <a:rPr lang="zh-CN" altLang="en-US" sz="2400" dirty="0"/>
              <a:t>都构建于 </a:t>
            </a:r>
            <a:r>
              <a:rPr lang="en-US" altLang="zh-CN" sz="2400" dirty="0"/>
              <a:t>XPath </a:t>
            </a:r>
            <a:r>
              <a:rPr lang="zh-CN" altLang="en-US" sz="2400" dirty="0"/>
              <a:t>表达之上。</a:t>
            </a:r>
            <a:endParaRPr lang="en-US" altLang="zh-CN" sz="2400" dirty="0"/>
          </a:p>
          <a:p>
            <a:pPr>
              <a:lnSpc>
                <a:spcPct val="120000"/>
              </a:lnSpc>
              <a:spcBef>
                <a:spcPts val="0"/>
              </a:spcBef>
            </a:pPr>
            <a:r>
              <a:rPr lang="zh-CN" altLang="en-US" sz="2400" dirty="0"/>
              <a:t>标签的使用方法 </a:t>
            </a:r>
            <a:br>
              <a:rPr lang="zh-CN" altLang="en-US" sz="2400" dirty="0"/>
            </a:br>
            <a:r>
              <a:rPr lang="en-US" altLang="zh-CN" sz="2400" dirty="0"/>
              <a:t>1) </a:t>
            </a:r>
            <a:r>
              <a:rPr lang="en-US" altLang="zh-CN" sz="2400" b="1" dirty="0"/>
              <a:t>//</a:t>
            </a:r>
            <a:r>
              <a:rPr lang="zh-CN" altLang="en-US" sz="2400" dirty="0"/>
              <a:t> 双斜杠 定位根节点，会对全文进行扫描，在文档中选取所有符合条件的内容，以列表的形式返回。 </a:t>
            </a:r>
            <a:br>
              <a:rPr lang="zh-CN" altLang="en-US" sz="2400" dirty="0"/>
            </a:br>
            <a:r>
              <a:rPr lang="en-US" altLang="zh-CN" sz="2400" dirty="0"/>
              <a:t>2) </a:t>
            </a:r>
            <a:r>
              <a:rPr lang="en-US" altLang="zh-CN" sz="2400" b="1" dirty="0"/>
              <a:t>/</a:t>
            </a:r>
            <a:r>
              <a:rPr lang="zh-CN" altLang="en-US" sz="2400" dirty="0"/>
              <a:t> 单斜杠 寻找当前标签路径的下一层路径标签或者对当前路标签内容进行操作 </a:t>
            </a:r>
            <a:br>
              <a:rPr lang="zh-CN" altLang="en-US" sz="2400" dirty="0"/>
            </a:br>
            <a:r>
              <a:rPr lang="en-US" altLang="zh-CN" sz="2400" dirty="0"/>
              <a:t>3) </a:t>
            </a:r>
            <a:r>
              <a:rPr lang="en-US" altLang="zh-CN" sz="2400" b="1" dirty="0"/>
              <a:t>/text()</a:t>
            </a:r>
            <a:r>
              <a:rPr lang="zh-CN" altLang="en-US" sz="2400" dirty="0"/>
              <a:t> 获取当前路径下的文本内容 </a:t>
            </a:r>
            <a:br>
              <a:rPr lang="zh-CN" altLang="en-US" sz="2400" dirty="0"/>
            </a:br>
            <a:r>
              <a:rPr lang="en-US" altLang="zh-CN" sz="2400" dirty="0"/>
              <a:t>4) </a:t>
            </a:r>
            <a:r>
              <a:rPr lang="en-US" altLang="zh-CN" sz="2400" b="1" dirty="0"/>
              <a:t>/@</a:t>
            </a:r>
            <a:r>
              <a:rPr lang="en-US" altLang="zh-CN" sz="2400" b="1" dirty="0" err="1"/>
              <a:t>xxxx</a:t>
            </a:r>
            <a:r>
              <a:rPr lang="zh-CN" altLang="en-US" sz="2400" dirty="0"/>
              <a:t> 提取当前路径下标签的属性值 </a:t>
            </a:r>
            <a:br>
              <a:rPr lang="zh-CN" altLang="en-US" sz="2400" dirty="0"/>
            </a:br>
            <a:r>
              <a:rPr lang="en-US" altLang="zh-CN" sz="2400" dirty="0"/>
              <a:t>5) </a:t>
            </a:r>
            <a:r>
              <a:rPr lang="en-US" altLang="zh-CN" sz="2400" b="1" dirty="0"/>
              <a:t>|</a:t>
            </a:r>
            <a:r>
              <a:rPr lang="zh-CN" altLang="en-US" sz="2400" dirty="0"/>
              <a:t> 可选符 使用</a:t>
            </a:r>
            <a:r>
              <a:rPr lang="en-US" altLang="zh-CN" sz="2400" dirty="0"/>
              <a:t>|</a:t>
            </a:r>
            <a:r>
              <a:rPr lang="zh-CN" altLang="en-US" sz="2400" dirty="0"/>
              <a:t>可选取若干个路径 如</a:t>
            </a:r>
            <a:r>
              <a:rPr lang="en-US" altLang="zh-CN" sz="2400" dirty="0"/>
              <a:t>//p | //div </a:t>
            </a:r>
            <a:r>
              <a:rPr lang="zh-CN" altLang="en-US" sz="2400" dirty="0"/>
              <a:t>即在当前路径下选取所有符合条件的</a:t>
            </a:r>
            <a:r>
              <a:rPr lang="en-US" altLang="zh-CN" sz="2400" dirty="0"/>
              <a:t>p</a:t>
            </a:r>
            <a:r>
              <a:rPr lang="zh-CN" altLang="en-US" sz="2400" dirty="0"/>
              <a:t>标签和</a:t>
            </a:r>
            <a:r>
              <a:rPr lang="en-US" altLang="zh-CN" sz="2400" dirty="0"/>
              <a:t>div</a:t>
            </a:r>
            <a:r>
              <a:rPr lang="zh-CN" altLang="en-US" sz="2400" dirty="0"/>
              <a:t>标签。 </a:t>
            </a:r>
            <a:br>
              <a:rPr lang="zh-CN" altLang="en-US" sz="2400" dirty="0"/>
            </a:br>
            <a:r>
              <a:rPr lang="en-US" altLang="zh-CN" sz="2400" dirty="0"/>
              <a:t>6) </a:t>
            </a:r>
            <a:r>
              <a:rPr lang="en-US" altLang="zh-CN" sz="2400" b="1" dirty="0"/>
              <a:t>.</a:t>
            </a:r>
            <a:r>
              <a:rPr lang="zh-CN" altLang="en-US" sz="2400" dirty="0"/>
              <a:t> 点 用来选取当前节点 </a:t>
            </a:r>
            <a:br>
              <a:rPr lang="zh-CN" altLang="en-US" sz="2400" dirty="0"/>
            </a:br>
            <a:r>
              <a:rPr lang="en-US" altLang="zh-CN" sz="2400" dirty="0"/>
              <a:t>7) .. </a:t>
            </a:r>
            <a:r>
              <a:rPr lang="zh-CN" altLang="en-US" sz="2400" dirty="0"/>
              <a:t>双点 选取当前节点的父节点 </a:t>
            </a:r>
          </a:p>
        </p:txBody>
      </p:sp>
      <p:sp>
        <p:nvSpPr>
          <p:cNvPr id="14" name="矩形 13">
            <a:extLst>
              <a:ext uri="{FF2B5EF4-FFF2-40B4-BE49-F238E27FC236}">
                <a16:creationId xmlns:a16="http://schemas.microsoft.com/office/drawing/2014/main" id="{8CA1A13A-42C9-4DDA-9B77-0C25E47985A7}"/>
              </a:ext>
            </a:extLst>
          </p:cNvPr>
          <p:cNvSpPr/>
          <p:nvPr/>
        </p:nvSpPr>
        <p:spPr>
          <a:xfrm>
            <a:off x="3188553" y="5967250"/>
            <a:ext cx="7865679" cy="1200329"/>
          </a:xfrm>
          <a:prstGeom prst="rect">
            <a:avLst/>
          </a:prstGeom>
        </p:spPr>
        <p:txBody>
          <a:bodyPr wrap="none">
            <a:spAutoFit/>
          </a:bodyPr>
          <a:lstStyle/>
          <a:p>
            <a:r>
              <a:rPr lang="zh-CN" altLang="en-US" sz="2400" dirty="0">
                <a:solidFill>
                  <a:srgbClr val="FF0000"/>
                </a:solidFill>
              </a:rPr>
              <a:t>详细用法可参考：</a:t>
            </a:r>
            <a:endParaRPr lang="en-US" altLang="zh-CN" sz="2400" dirty="0">
              <a:solidFill>
                <a:srgbClr val="FF0000"/>
              </a:solidFill>
            </a:endParaRPr>
          </a:p>
          <a:p>
            <a:r>
              <a:rPr lang="zh-CN" altLang="en-US" sz="2400" dirty="0">
                <a:solidFill>
                  <a:srgbClr val="FF0000"/>
                </a:solidFill>
                <a:hlinkClick r:id="rId4"/>
              </a:rPr>
              <a:t>https://blog.csdn.net/qq_36148847/article/details/79167267</a:t>
            </a:r>
            <a:endParaRPr lang="en-US" altLang="zh-CN" sz="2400" dirty="0">
              <a:solidFill>
                <a:srgbClr val="FF0000"/>
              </a:solidFill>
            </a:endParaRPr>
          </a:p>
          <a:p>
            <a:endParaRPr lang="zh-CN" altLang="en-US" sz="2400" dirty="0">
              <a:solidFill>
                <a:srgbClr val="FF0000"/>
              </a:solidFill>
            </a:endParaRPr>
          </a:p>
        </p:txBody>
      </p:sp>
    </p:spTree>
    <p:extLst>
      <p:ext uri="{BB962C8B-B14F-4D97-AF65-F5344CB8AC3E}">
        <p14:creationId xmlns:p14="http://schemas.microsoft.com/office/powerpoint/2010/main" val="25548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Xpath</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3" name="Rectangle 4">
            <a:extLst>
              <a:ext uri="{FF2B5EF4-FFF2-40B4-BE49-F238E27FC236}">
                <a16:creationId xmlns:a16="http://schemas.microsoft.com/office/drawing/2014/main" id="{66A18D15-592A-41D9-B810-36DC97B38ED5}"/>
              </a:ext>
            </a:extLst>
          </p:cNvPr>
          <p:cNvSpPr txBox="1">
            <a:spLocks noChangeArrowheads="1"/>
          </p:cNvSpPr>
          <p:nvPr/>
        </p:nvSpPr>
        <p:spPr bwMode="auto">
          <a:xfrm>
            <a:off x="693684" y="1006946"/>
            <a:ext cx="11498316"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zh-CN" altLang="zh-CN" sz="1400" b="1" dirty="0">
                <a:solidFill>
                  <a:srgbClr val="000080"/>
                </a:solidFill>
                <a:latin typeface="宋体" panose="02010600030101010101" pitchFamily="2" charset="-122"/>
                <a:ea typeface="宋体" panose="02010600030101010101" pitchFamily="2" charset="-122"/>
              </a:rPr>
              <a:t>import </a:t>
            </a:r>
            <a:r>
              <a:rPr lang="zh-CN" altLang="zh-CN" sz="1400" dirty="0">
                <a:solidFill>
                  <a:srgbClr val="000000"/>
                </a:solidFill>
                <a:latin typeface="宋体" panose="02010600030101010101" pitchFamily="2" charset="-122"/>
                <a:ea typeface="宋体" panose="02010600030101010101" pitchFamily="2" charset="-122"/>
              </a:rPr>
              <a:t>requests</a:t>
            </a:r>
            <a:br>
              <a:rPr lang="zh-CN" altLang="zh-CN" sz="1400" dirty="0">
                <a:solidFill>
                  <a:srgbClr val="000000"/>
                </a:solidFill>
                <a:latin typeface="宋体" panose="02010600030101010101" pitchFamily="2" charset="-122"/>
                <a:ea typeface="宋体" panose="02010600030101010101" pitchFamily="2" charset="-122"/>
              </a:rPr>
            </a:br>
            <a:r>
              <a:rPr lang="zh-CN" altLang="zh-CN" sz="1400" b="1" dirty="0">
                <a:solidFill>
                  <a:srgbClr val="000080"/>
                </a:solidFill>
                <a:latin typeface="宋体" panose="02010600030101010101" pitchFamily="2" charset="-122"/>
                <a:ea typeface="宋体" panose="02010600030101010101" pitchFamily="2" charset="-122"/>
              </a:rPr>
              <a:t>from </a:t>
            </a:r>
            <a:r>
              <a:rPr lang="zh-CN" altLang="zh-CN" sz="1400" dirty="0">
                <a:solidFill>
                  <a:srgbClr val="000000"/>
                </a:solidFill>
                <a:latin typeface="宋体" panose="02010600030101010101" pitchFamily="2" charset="-122"/>
                <a:ea typeface="宋体" panose="02010600030101010101" pitchFamily="2" charset="-122"/>
              </a:rPr>
              <a:t>lxml </a:t>
            </a:r>
            <a:r>
              <a:rPr lang="zh-CN" altLang="zh-CN" sz="1400" b="1" dirty="0">
                <a:solidFill>
                  <a:srgbClr val="000080"/>
                </a:solidFill>
                <a:latin typeface="宋体" panose="02010600030101010101" pitchFamily="2" charset="-122"/>
                <a:ea typeface="宋体" panose="02010600030101010101" pitchFamily="2" charset="-122"/>
              </a:rPr>
              <a:t>import </a:t>
            </a:r>
            <a:r>
              <a:rPr lang="zh-CN" altLang="zh-CN" sz="1400" dirty="0">
                <a:solidFill>
                  <a:srgbClr val="000000"/>
                </a:solidFill>
                <a:latin typeface="宋体" panose="02010600030101010101" pitchFamily="2" charset="-122"/>
                <a:ea typeface="宋体" panose="02010600030101010101" pitchFamily="2" charset="-122"/>
              </a:rPr>
              <a:t>etree</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target_url = </a:t>
            </a:r>
            <a:r>
              <a:rPr lang="zh-CN" altLang="zh-CN" sz="1400" b="1" dirty="0">
                <a:solidFill>
                  <a:srgbClr val="008080"/>
                </a:solidFill>
                <a:latin typeface="宋体" panose="02010600030101010101" pitchFamily="2" charset="-122"/>
                <a:ea typeface="宋体" panose="02010600030101010101" pitchFamily="2" charset="-122"/>
              </a:rPr>
              <a:t>'https://www.qq717.com/html/136/136548/'</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base_url = </a:t>
            </a:r>
            <a:r>
              <a:rPr lang="zh-CN" altLang="zh-CN" sz="1400" b="1" dirty="0">
                <a:solidFill>
                  <a:srgbClr val="008080"/>
                </a:solidFill>
                <a:latin typeface="宋体" panose="02010600030101010101" pitchFamily="2" charset="-122"/>
                <a:ea typeface="宋体" panose="02010600030101010101" pitchFamily="2" charset="-122"/>
              </a:rPr>
              <a:t>'https://www.qq717.com'</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header = {</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'User-Agent'</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'Mozilla/5.0 (Windows NT 10.0; WOW64) AppleWebKit/537.36 (KHTML, like Gecko) Chrome/58.0.3029.110 Safari/537.36 SE 2.X MetaSr 1.0'</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'Host'</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'www.biqukan.com'</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resp = requests.get(target_url, {</a:t>
            </a:r>
            <a:r>
              <a:rPr lang="zh-CN" altLang="zh-CN" sz="1400" b="1" dirty="0">
                <a:solidFill>
                  <a:srgbClr val="008080"/>
                </a:solidFill>
                <a:latin typeface="宋体" panose="02010600030101010101" pitchFamily="2" charset="-122"/>
                <a:ea typeface="宋体" panose="02010600030101010101" pitchFamily="2" charset="-122"/>
              </a:rPr>
              <a:t>'headers'</a:t>
            </a:r>
            <a:r>
              <a:rPr lang="zh-CN" altLang="zh-CN" sz="1400" dirty="0">
                <a:solidFill>
                  <a:srgbClr val="000000"/>
                </a:solidFill>
                <a:latin typeface="宋体" panose="02010600030101010101" pitchFamily="2" charset="-122"/>
                <a:ea typeface="宋体" panose="02010600030101010101" pitchFamily="2" charset="-122"/>
              </a:rPr>
              <a:t>: header})</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html = etree.HTML(resp.text)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href_list = html.xpath(</a:t>
            </a:r>
            <a:r>
              <a:rPr lang="zh-CN" altLang="zh-CN" sz="1400" b="1" dirty="0">
                <a:solidFill>
                  <a:srgbClr val="008080"/>
                </a:solidFill>
                <a:latin typeface="宋体" panose="02010600030101010101" pitchFamily="2" charset="-122"/>
                <a:ea typeface="宋体" panose="02010600030101010101" pitchFamily="2" charset="-122"/>
              </a:rPr>
              <a:t>'//dd/a/@href'</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title_list = html.xpath(</a:t>
            </a:r>
            <a:r>
              <a:rPr lang="zh-CN" altLang="zh-CN" sz="1400" b="1" dirty="0">
                <a:solidFill>
                  <a:srgbClr val="008080"/>
                </a:solidFill>
                <a:latin typeface="宋体" panose="02010600030101010101" pitchFamily="2" charset="-122"/>
                <a:ea typeface="宋体" panose="02010600030101010101" pitchFamily="2" charset="-122"/>
              </a:rPr>
              <a:t>'//dd/a/text()'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b="1" dirty="0">
                <a:solidFill>
                  <a:srgbClr val="000080"/>
                </a:solidFill>
                <a:latin typeface="宋体" panose="02010600030101010101" pitchFamily="2" charset="-122"/>
                <a:ea typeface="宋体" panose="02010600030101010101" pitchFamily="2" charset="-122"/>
              </a:rPr>
              <a:t>for </a:t>
            </a:r>
            <a:r>
              <a:rPr lang="zh-CN" altLang="zh-CN" sz="1400" dirty="0">
                <a:solidFill>
                  <a:srgbClr val="000000"/>
                </a:solidFill>
                <a:latin typeface="宋体" panose="02010600030101010101" pitchFamily="2" charset="-122"/>
                <a:ea typeface="宋体" panose="02010600030101010101" pitchFamily="2" charset="-122"/>
              </a:rPr>
              <a:t>i </a:t>
            </a:r>
            <a:r>
              <a:rPr lang="zh-CN" altLang="zh-CN" sz="1400" b="1" dirty="0">
                <a:solidFill>
                  <a:srgbClr val="000080"/>
                </a:solidFill>
                <a:latin typeface="宋体" panose="02010600030101010101" pitchFamily="2" charset="-122"/>
                <a:ea typeface="宋体" panose="02010600030101010101" pitchFamily="2" charset="-122"/>
              </a:rPr>
              <a:t>in </a:t>
            </a:r>
            <a:r>
              <a:rPr lang="zh-CN" altLang="zh-CN" sz="1400" dirty="0">
                <a:solidFill>
                  <a:srgbClr val="000080"/>
                </a:solidFill>
                <a:latin typeface="宋体" panose="02010600030101010101" pitchFamily="2" charset="-122"/>
                <a:ea typeface="宋体" panose="02010600030101010101" pitchFamily="2" charset="-122"/>
              </a:rPr>
              <a:t>range</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dirty="0">
                <a:solidFill>
                  <a:srgbClr val="000080"/>
                </a:solidFill>
                <a:latin typeface="宋体" panose="02010600030101010101" pitchFamily="2" charset="-122"/>
                <a:ea typeface="宋体" panose="02010600030101010101" pitchFamily="2" charset="-122"/>
              </a:rPr>
              <a:t>len</a:t>
            </a:r>
            <a:r>
              <a:rPr lang="zh-CN" altLang="zh-CN" sz="1400" dirty="0">
                <a:solidFill>
                  <a:srgbClr val="000000"/>
                </a:solidFill>
                <a:latin typeface="宋体" panose="02010600030101010101" pitchFamily="2" charset="-122"/>
                <a:ea typeface="宋体" panose="02010600030101010101" pitchFamily="2" charset="-122"/>
              </a:rPr>
              <a:t>(title_list)):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url=base_url+href_list[i]</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res=requests.get(url,{</a:t>
            </a:r>
            <a:r>
              <a:rPr lang="zh-CN" altLang="zh-CN" sz="1400" b="1" dirty="0">
                <a:solidFill>
                  <a:srgbClr val="008080"/>
                </a:solidFill>
                <a:latin typeface="宋体" panose="02010600030101010101" pitchFamily="2" charset="-122"/>
                <a:ea typeface="宋体" panose="02010600030101010101" pitchFamily="2" charset="-122"/>
              </a:rPr>
              <a:t>'headers'</a:t>
            </a:r>
            <a:r>
              <a:rPr lang="zh-CN" altLang="zh-CN" sz="1400" dirty="0">
                <a:solidFill>
                  <a:srgbClr val="000000"/>
                </a:solidFill>
                <a:latin typeface="宋体" panose="02010600030101010101" pitchFamily="2" charset="-122"/>
                <a:ea typeface="宋体" panose="02010600030101010101" pitchFamily="2" charset="-122"/>
              </a:rPr>
              <a:t>:header})</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res.encoding=</a:t>
            </a:r>
            <a:r>
              <a:rPr lang="zh-CN" altLang="zh-CN" sz="1400" b="1" dirty="0">
                <a:solidFill>
                  <a:srgbClr val="008080"/>
                </a:solidFill>
                <a:latin typeface="宋体" panose="02010600030101010101" pitchFamily="2" charset="-122"/>
                <a:ea typeface="宋体" panose="02010600030101010101" pitchFamily="2" charset="-122"/>
              </a:rPr>
              <a:t>'utf-8'</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b="1" dirty="0">
                <a:solidFill>
                  <a:srgbClr val="008080"/>
                </a:solidFill>
                <a:latin typeface="宋体" panose="02010600030101010101" pitchFamily="2" charset="-122"/>
                <a:ea typeface="宋体" panose="02010600030101010101" pitchFamily="2" charset="-122"/>
              </a:rPr>
              <a:t>    </a:t>
            </a:r>
            <a:r>
              <a:rPr lang="zh-CN" altLang="zh-CN" sz="1400" dirty="0">
                <a:solidFill>
                  <a:srgbClr val="000000"/>
                </a:solidFill>
                <a:latin typeface="宋体" panose="02010600030101010101" pitchFamily="2" charset="-122"/>
                <a:ea typeface="宋体" panose="02010600030101010101" pitchFamily="2" charset="-122"/>
              </a:rPr>
              <a:t>html=etree.HTML(res.text)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title=html.xpath(</a:t>
            </a:r>
            <a:r>
              <a:rPr lang="zh-CN" altLang="zh-CN" sz="1400" b="1" dirty="0">
                <a:solidFill>
                  <a:srgbClr val="008080"/>
                </a:solidFill>
                <a:latin typeface="宋体" panose="02010600030101010101" pitchFamily="2" charset="-122"/>
                <a:ea typeface="宋体" panose="02010600030101010101" pitchFamily="2" charset="-122"/>
              </a:rPr>
              <a:t>"//div[@class='bookname']/h1/text()"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line=html.xpath(</a:t>
            </a:r>
            <a:r>
              <a:rPr lang="zh-CN" altLang="zh-CN" sz="1400" b="1" dirty="0">
                <a:solidFill>
                  <a:srgbClr val="008080"/>
                </a:solidFill>
                <a:latin typeface="宋体" panose="02010600030101010101" pitchFamily="2" charset="-122"/>
                <a:ea typeface="宋体" panose="02010600030101010101" pitchFamily="2" charset="-122"/>
              </a:rPr>
              <a:t>"//div[@id='content']/text()"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content=</a:t>
            </a:r>
            <a:r>
              <a:rPr lang="zh-CN" altLang="zh-CN" sz="1400" b="1" dirty="0">
                <a:solidFill>
                  <a:srgbClr val="008080"/>
                </a:solidFill>
                <a:latin typeface="宋体" panose="02010600030101010101" pitchFamily="2" charset="-122"/>
                <a:ea typeface="宋体" panose="02010600030101010101" pitchFamily="2" charset="-122"/>
              </a:rPr>
              <a:t>''</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b="1" dirty="0">
                <a:solidFill>
                  <a:srgbClr val="008080"/>
                </a:solidFill>
                <a:latin typeface="宋体" panose="02010600030101010101" pitchFamily="2" charset="-122"/>
                <a:ea typeface="宋体" panose="02010600030101010101" pitchFamily="2" charset="-122"/>
              </a:rPr>
              <a:t>    </a:t>
            </a:r>
            <a:r>
              <a:rPr lang="zh-CN" altLang="zh-CN" sz="1400" b="1" dirty="0">
                <a:solidFill>
                  <a:srgbClr val="000080"/>
                </a:solidFill>
                <a:latin typeface="宋体" panose="02010600030101010101" pitchFamily="2" charset="-122"/>
                <a:ea typeface="宋体" panose="02010600030101010101" pitchFamily="2" charset="-122"/>
              </a:rPr>
              <a:t>for </a:t>
            </a:r>
            <a:r>
              <a:rPr lang="zh-CN" altLang="zh-CN" sz="1400" dirty="0">
                <a:solidFill>
                  <a:srgbClr val="000000"/>
                </a:solidFill>
                <a:latin typeface="宋体" panose="02010600030101010101" pitchFamily="2" charset="-122"/>
                <a:ea typeface="宋体" panose="02010600030101010101" pitchFamily="2" charset="-122"/>
              </a:rPr>
              <a:t>l </a:t>
            </a:r>
            <a:r>
              <a:rPr lang="zh-CN" altLang="zh-CN" sz="1400" b="1" dirty="0">
                <a:solidFill>
                  <a:srgbClr val="000080"/>
                </a:solidFill>
                <a:latin typeface="宋体" panose="02010600030101010101" pitchFamily="2" charset="-122"/>
                <a:ea typeface="宋体" panose="02010600030101010101" pitchFamily="2" charset="-122"/>
              </a:rPr>
              <a:t>in </a:t>
            </a:r>
            <a:r>
              <a:rPr lang="zh-CN" altLang="zh-CN" sz="1400" dirty="0">
                <a:solidFill>
                  <a:srgbClr val="000000"/>
                </a:solidFill>
                <a:latin typeface="宋体" panose="02010600030101010101" pitchFamily="2" charset="-122"/>
                <a:ea typeface="宋体" panose="02010600030101010101" pitchFamily="2" charset="-122"/>
              </a:rPr>
              <a:t>line:</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content=content+l+</a:t>
            </a:r>
            <a:r>
              <a:rPr lang="zh-CN" altLang="zh-CN" sz="1400" b="1" dirty="0">
                <a:solidFill>
                  <a:srgbClr val="008080"/>
                </a:solidFill>
                <a:latin typeface="宋体" panose="02010600030101010101" pitchFamily="2" charset="-122"/>
                <a:ea typeface="宋体" panose="02010600030101010101" pitchFamily="2" charset="-122"/>
              </a:rPr>
              <a:t>'</a:t>
            </a:r>
            <a:r>
              <a:rPr lang="zh-CN" altLang="zh-CN" sz="1400" b="1" dirty="0">
                <a:solidFill>
                  <a:srgbClr val="000080"/>
                </a:solidFill>
                <a:latin typeface="宋体" panose="02010600030101010101" pitchFamily="2" charset="-122"/>
                <a:ea typeface="宋体" panose="02010600030101010101" pitchFamily="2" charset="-122"/>
              </a:rPr>
              <a:t>\n</a:t>
            </a:r>
            <a:r>
              <a:rPr lang="zh-CN" altLang="zh-CN" sz="1400" b="1" dirty="0">
                <a:solidFill>
                  <a:srgbClr val="008080"/>
                </a:solidFill>
                <a:latin typeface="宋体" panose="02010600030101010101" pitchFamily="2" charset="-122"/>
                <a:ea typeface="宋体" panose="02010600030101010101" pitchFamily="2" charset="-122"/>
              </a:rPr>
              <a:t>'</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b="1" dirty="0">
                <a:solidFill>
                  <a:srgbClr val="008080"/>
                </a:solidFill>
                <a:latin typeface="宋体" panose="02010600030101010101" pitchFamily="2" charset="-122"/>
                <a:ea typeface="宋体" panose="02010600030101010101" pitchFamily="2" charset="-122"/>
              </a:rPr>
              <a:t>    </a:t>
            </a:r>
            <a:r>
              <a:rPr lang="zh-CN" altLang="zh-CN" sz="1400" b="1" dirty="0">
                <a:solidFill>
                  <a:srgbClr val="000080"/>
                </a:solidFill>
                <a:latin typeface="宋体" panose="02010600030101010101" pitchFamily="2" charset="-122"/>
                <a:ea typeface="宋体" panose="02010600030101010101" pitchFamily="2" charset="-122"/>
              </a:rPr>
              <a:t>with </a:t>
            </a:r>
            <a:r>
              <a:rPr lang="zh-CN" altLang="zh-CN" sz="1400" dirty="0">
                <a:solidFill>
                  <a:srgbClr val="000080"/>
                </a:solidFill>
                <a:latin typeface="宋体" panose="02010600030101010101" pitchFamily="2" charset="-122"/>
                <a:ea typeface="宋体" panose="02010600030101010101" pitchFamily="2" charset="-122"/>
              </a:rPr>
              <a:t>open</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'穿梭诸天.txt'</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'a'</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dirty="0">
                <a:solidFill>
                  <a:srgbClr val="660099"/>
                </a:solidFill>
                <a:latin typeface="宋体" panose="02010600030101010101" pitchFamily="2" charset="-122"/>
                <a:ea typeface="宋体" panose="02010600030101010101" pitchFamily="2" charset="-122"/>
              </a:rPr>
              <a:t>encoding</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'utf-8'</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0080"/>
                </a:solidFill>
                <a:latin typeface="宋体" panose="02010600030101010101" pitchFamily="2" charset="-122"/>
                <a:ea typeface="宋体" panose="02010600030101010101" pitchFamily="2" charset="-122"/>
              </a:rPr>
              <a:t>as </a:t>
            </a:r>
            <a:r>
              <a:rPr lang="zh-CN" altLang="zh-CN" sz="1400" dirty="0">
                <a:solidFill>
                  <a:srgbClr val="000000"/>
                </a:solidFill>
                <a:latin typeface="宋体" panose="02010600030101010101" pitchFamily="2" charset="-122"/>
                <a:ea typeface="宋体" panose="02010600030101010101" pitchFamily="2" charset="-122"/>
              </a:rPr>
              <a:t>f:</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a:t>
            </a:r>
            <a:r>
              <a:rPr lang="zh-CN" altLang="zh-CN" sz="1400" dirty="0">
                <a:solidFill>
                  <a:srgbClr val="000080"/>
                </a:solidFill>
                <a:latin typeface="宋体" panose="02010600030101010101" pitchFamily="2" charset="-122"/>
                <a:ea typeface="宋体" panose="02010600030101010101" pitchFamily="2" charset="-122"/>
              </a:rPr>
              <a:t>print</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'正在保存第%d章...' </a:t>
            </a:r>
            <a:r>
              <a:rPr lang="zh-CN" altLang="zh-CN" sz="1400" dirty="0">
                <a:solidFill>
                  <a:srgbClr val="000000"/>
                </a:solidFill>
                <a:latin typeface="宋体" panose="02010600030101010101" pitchFamily="2" charset="-122"/>
                <a:ea typeface="宋体" panose="02010600030101010101" pitchFamily="2" charset="-122"/>
              </a:rPr>
              <a:t>%i)</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f.write(title[</a:t>
            </a:r>
            <a:r>
              <a:rPr lang="zh-CN" altLang="zh-CN" sz="1400" dirty="0">
                <a:solidFill>
                  <a:srgbClr val="0000FF"/>
                </a:solidFill>
                <a:latin typeface="宋体" panose="02010600030101010101" pitchFamily="2" charset="-122"/>
                <a:ea typeface="宋体" panose="02010600030101010101" pitchFamily="2" charset="-122"/>
              </a:rPr>
              <a:t>0</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f.write(content)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f.write(</a:t>
            </a:r>
            <a:r>
              <a:rPr lang="zh-CN" altLang="zh-CN" sz="1400" b="1" dirty="0">
                <a:solidFill>
                  <a:srgbClr val="008080"/>
                </a:solidFill>
                <a:latin typeface="宋体" panose="02010600030101010101" pitchFamily="2" charset="-122"/>
                <a:ea typeface="宋体" panose="02010600030101010101" pitchFamily="2" charset="-122"/>
              </a:rPr>
              <a:t>'</a:t>
            </a:r>
            <a:r>
              <a:rPr lang="zh-CN" altLang="zh-CN" sz="1400" b="1" dirty="0">
                <a:solidFill>
                  <a:srgbClr val="000080"/>
                </a:solidFill>
                <a:latin typeface="宋体" panose="02010600030101010101" pitchFamily="2" charset="-122"/>
                <a:ea typeface="宋体" panose="02010600030101010101" pitchFamily="2" charset="-122"/>
              </a:rPr>
              <a:t>\n</a:t>
            </a:r>
            <a:r>
              <a:rPr lang="zh-CN" altLang="zh-CN" sz="1400" b="1" dirty="0">
                <a:solidFill>
                  <a:srgbClr val="008080"/>
                </a:solidFill>
                <a:latin typeface="宋体" panose="02010600030101010101" pitchFamily="2" charset="-122"/>
                <a:ea typeface="宋体" panose="02010600030101010101" pitchFamily="2" charset="-122"/>
              </a:rPr>
              <a: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80"/>
                </a:solidFill>
                <a:latin typeface="宋体" panose="02010600030101010101" pitchFamily="2" charset="-122"/>
                <a:ea typeface="宋体" panose="02010600030101010101" pitchFamily="2" charset="-122"/>
              </a:rPr>
              <a:t>print</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'下载完成！'</a:t>
            </a:r>
            <a:r>
              <a:rPr lang="zh-CN" altLang="zh-CN" sz="1400" dirty="0">
                <a:solidFill>
                  <a:srgbClr val="000000"/>
                </a:solidFill>
                <a:latin typeface="宋体" panose="02010600030101010101" pitchFamily="2" charset="-122"/>
                <a:ea typeface="宋体" panose="02010600030101010101" pitchFamily="2" charset="-122"/>
              </a:rPr>
              <a:t>)</a:t>
            </a:r>
            <a:endParaRPr lang="zh-CN" altLang="zh-CN" sz="3600" dirty="0">
              <a:latin typeface="Arial" panose="020B0604020202020204" pitchFamily="34" charset="0"/>
            </a:endParaRPr>
          </a:p>
        </p:txBody>
      </p:sp>
      <p:sp>
        <p:nvSpPr>
          <p:cNvPr id="15" name="文本框 14">
            <a:extLst>
              <a:ext uri="{FF2B5EF4-FFF2-40B4-BE49-F238E27FC236}">
                <a16:creationId xmlns:a16="http://schemas.microsoft.com/office/drawing/2014/main" id="{12703445-31F7-419B-8A55-77C7900659D9}"/>
              </a:ext>
            </a:extLst>
          </p:cNvPr>
          <p:cNvSpPr txBox="1"/>
          <p:nvPr/>
        </p:nvSpPr>
        <p:spPr>
          <a:xfrm>
            <a:off x="6189725" y="2540688"/>
            <a:ext cx="5865724" cy="3726533"/>
          </a:xfrm>
          <a:prstGeom prst="rect">
            <a:avLst/>
          </a:prstGeom>
          <a:noFill/>
          <a:ln>
            <a:solidFill>
              <a:srgbClr val="C00000"/>
            </a:solidFill>
          </a:ln>
        </p:spPr>
        <p:txBody>
          <a:bodyPr wrap="square" rtlCol="0">
            <a:spAutoFit/>
          </a:bodyPr>
          <a:lstStyle/>
          <a:p>
            <a:pPr algn="just">
              <a:lnSpc>
                <a:spcPct val="120000"/>
              </a:lnSpc>
            </a:pPr>
            <a:r>
              <a:rPr lang="en-US" altLang="zh-CN" dirty="0"/>
              <a:t>etree.HTML()</a:t>
            </a:r>
            <a:r>
              <a:rPr lang="zh-CN" altLang="en-US" dirty="0"/>
              <a:t>可以用来解析字符串格式的</a:t>
            </a:r>
            <a:r>
              <a:rPr lang="en-US" altLang="zh-CN" dirty="0"/>
              <a:t>HTML</a:t>
            </a:r>
            <a:r>
              <a:rPr lang="zh-CN" altLang="en-US" dirty="0"/>
              <a:t>文档对象，将传进去的字符串转变成</a:t>
            </a:r>
            <a:r>
              <a:rPr lang="en-US" altLang="zh-CN" dirty="0"/>
              <a:t>_Element</a:t>
            </a:r>
            <a:r>
              <a:rPr lang="zh-CN" altLang="en-US" dirty="0"/>
              <a:t>对象。作为</a:t>
            </a:r>
            <a:r>
              <a:rPr lang="en-US" altLang="zh-CN" dirty="0">
                <a:solidFill>
                  <a:srgbClr val="FF0000"/>
                </a:solidFill>
              </a:rPr>
              <a:t>_Element</a:t>
            </a:r>
            <a:r>
              <a:rPr lang="zh-CN" altLang="en-US" dirty="0">
                <a:solidFill>
                  <a:srgbClr val="FF0000"/>
                </a:solidFill>
              </a:rPr>
              <a:t>对象</a:t>
            </a:r>
            <a:r>
              <a:rPr lang="zh-CN" altLang="en-US" dirty="0"/>
              <a:t>，可以方便的使用</a:t>
            </a:r>
            <a:r>
              <a:rPr lang="en-US" altLang="zh-CN" dirty="0" err="1"/>
              <a:t>getparent</a:t>
            </a:r>
            <a:r>
              <a:rPr lang="en-US" altLang="zh-CN" dirty="0"/>
              <a:t>()</a:t>
            </a:r>
            <a:r>
              <a:rPr lang="zh-CN" altLang="en-US" dirty="0"/>
              <a:t>、</a:t>
            </a:r>
            <a:r>
              <a:rPr lang="en-US" altLang="zh-CN" dirty="0"/>
              <a:t>remove()</a:t>
            </a:r>
            <a:r>
              <a:rPr lang="zh-CN" altLang="en-US" dirty="0"/>
              <a:t>、</a:t>
            </a:r>
            <a:r>
              <a:rPr lang="en-US" altLang="zh-CN" dirty="0" err="1"/>
              <a:t>xpath</a:t>
            </a:r>
            <a:r>
              <a:rPr lang="en-US" altLang="zh-CN" dirty="0"/>
              <a:t>()</a:t>
            </a:r>
            <a:r>
              <a:rPr lang="zh-CN" altLang="en-US" dirty="0"/>
              <a:t>等方法。</a:t>
            </a:r>
            <a:endParaRPr lang="en-US" altLang="zh-CN" dirty="0"/>
          </a:p>
          <a:p>
            <a:pPr algn="just">
              <a:lnSpc>
                <a:spcPct val="120000"/>
              </a:lnSpc>
            </a:pPr>
            <a:endParaRPr lang="en-US" altLang="zh-CN" dirty="0"/>
          </a:p>
          <a:p>
            <a:pPr algn="just">
              <a:lnSpc>
                <a:spcPct val="120000"/>
              </a:lnSpc>
            </a:pPr>
            <a:r>
              <a:rPr lang="en-US" altLang="zh-CN" dirty="0"/>
              <a:t>from </a:t>
            </a:r>
            <a:r>
              <a:rPr lang="en-US" altLang="zh-CN" dirty="0" err="1"/>
              <a:t>lxm</a:t>
            </a:r>
            <a:r>
              <a:rPr lang="en-US" altLang="zh-CN" dirty="0"/>
              <a:t> import </a:t>
            </a:r>
            <a:r>
              <a:rPr lang="en-US" altLang="zh-CN" dirty="0" err="1"/>
              <a:t>etree</a:t>
            </a:r>
            <a:endParaRPr lang="en-US" altLang="zh-CN" dirty="0"/>
          </a:p>
          <a:p>
            <a:pPr algn="just">
              <a:lnSpc>
                <a:spcPct val="120000"/>
              </a:lnSpc>
            </a:pPr>
            <a:r>
              <a:rPr lang="en-US" altLang="zh-CN" dirty="0"/>
              <a:t>html=‘&lt;html&gt;&lt;head&gt;&lt;title&gt;</a:t>
            </a:r>
            <a:r>
              <a:rPr lang="zh-CN" altLang="en-US" dirty="0"/>
              <a:t>这是一个网页</a:t>
            </a:r>
            <a:r>
              <a:rPr lang="en-US" altLang="zh-CN" dirty="0"/>
              <a:t>&lt;/title&gt;&lt;/head&gt;&lt;body&gt;</a:t>
            </a:r>
          </a:p>
          <a:p>
            <a:pPr algn="just">
              <a:lnSpc>
                <a:spcPct val="120000"/>
              </a:lnSpc>
            </a:pPr>
            <a:r>
              <a:rPr lang="en-US" altLang="zh-CN" dirty="0"/>
              <a:t>&lt;div id=‘hello’&gt;Hello World!&lt;/div&gt;&lt;/body&gt;&lt;/html&gt;’</a:t>
            </a:r>
          </a:p>
          <a:p>
            <a:pPr algn="just">
              <a:lnSpc>
                <a:spcPct val="120000"/>
              </a:lnSpc>
            </a:pPr>
            <a:r>
              <a:rPr lang="en-US" altLang="zh-CN" dirty="0" err="1"/>
              <a:t>ele</a:t>
            </a:r>
            <a:r>
              <a:rPr lang="en-US" altLang="zh-CN" dirty="0"/>
              <a:t>=etree.HTML(html)</a:t>
            </a:r>
          </a:p>
          <a:p>
            <a:pPr algn="just">
              <a:lnSpc>
                <a:spcPct val="120000"/>
              </a:lnSpc>
            </a:pPr>
            <a:r>
              <a:rPr lang="en-US" altLang="zh-CN" dirty="0"/>
              <a:t>Print(</a:t>
            </a:r>
            <a:r>
              <a:rPr lang="en-US" altLang="zh-CN" dirty="0" err="1"/>
              <a:t>ele.xpath</a:t>
            </a:r>
            <a:r>
              <a:rPr lang="en-US" altLang="zh-CN" dirty="0"/>
              <a:t>(‘//div[@id=“hello”]/text()’))</a:t>
            </a:r>
            <a:endParaRPr lang="zh-CN" altLang="en-US" dirty="0"/>
          </a:p>
        </p:txBody>
      </p:sp>
      <p:cxnSp>
        <p:nvCxnSpPr>
          <p:cNvPr id="16" name="直接箭头连接符 15">
            <a:extLst>
              <a:ext uri="{FF2B5EF4-FFF2-40B4-BE49-F238E27FC236}">
                <a16:creationId xmlns:a16="http://schemas.microsoft.com/office/drawing/2014/main" id="{D4D12CC5-1707-43FD-9596-8F253B0E7693}"/>
              </a:ext>
            </a:extLst>
          </p:cNvPr>
          <p:cNvCxnSpPr>
            <a:cxnSpLocks/>
          </p:cNvCxnSpPr>
          <p:nvPr/>
        </p:nvCxnSpPr>
        <p:spPr>
          <a:xfrm>
            <a:off x="3342290" y="2936240"/>
            <a:ext cx="2775816"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27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内容占位符 2">
            <a:extLst>
              <a:ext uri="{FF2B5EF4-FFF2-40B4-BE49-F238E27FC236}">
                <a16:creationId xmlns:a16="http://schemas.microsoft.com/office/drawing/2014/main" id="{05C62F00-1D6A-4A28-ADA1-60B01705DB82}"/>
              </a:ext>
            </a:extLst>
          </p:cNvPr>
          <p:cNvSpPr txBox="1">
            <a:spLocks/>
          </p:cNvSpPr>
          <p:nvPr/>
        </p:nvSpPr>
        <p:spPr>
          <a:xfrm>
            <a:off x="1262153" y="1848042"/>
            <a:ext cx="10618788" cy="3416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600"/>
              </a:spcBef>
              <a:buNone/>
            </a:pPr>
            <a:r>
              <a:rPr lang="zh-CN" altLang="en-US" sz="2000" b="1" dirty="0">
                <a:solidFill>
                  <a:srgbClr val="FF0000"/>
                </a:solidFill>
                <a:latin typeface="+mn-ea"/>
              </a:rPr>
              <a:t>正则表达式（英语：</a:t>
            </a:r>
            <a:r>
              <a:rPr lang="en-US" altLang="zh-CN" sz="2000" b="1" dirty="0">
                <a:solidFill>
                  <a:srgbClr val="FF0000"/>
                </a:solidFill>
                <a:latin typeface="+mn-ea"/>
              </a:rPr>
              <a:t>Regular Expression</a:t>
            </a:r>
            <a:r>
              <a:rPr lang="zh-CN" altLang="en-US" sz="2000" b="1" dirty="0">
                <a:solidFill>
                  <a:srgbClr val="FF0000"/>
                </a:solidFill>
                <a:latin typeface="+mn-ea"/>
              </a:rPr>
              <a:t>，在代码中常简写为</a:t>
            </a:r>
            <a:r>
              <a:rPr lang="en-US" altLang="zh-CN" sz="2000" b="1" dirty="0">
                <a:solidFill>
                  <a:srgbClr val="FF0000"/>
                </a:solidFill>
                <a:latin typeface="+mn-ea"/>
              </a:rPr>
              <a:t>regex</a:t>
            </a:r>
            <a:r>
              <a:rPr lang="zh-CN" altLang="en-US" sz="2000" b="1" dirty="0">
                <a:solidFill>
                  <a:srgbClr val="FF0000"/>
                </a:solidFill>
                <a:latin typeface="+mn-ea"/>
              </a:rPr>
              <a:t>、</a:t>
            </a:r>
            <a:r>
              <a:rPr lang="en-US" altLang="zh-CN" sz="2000" b="1" dirty="0" err="1">
                <a:solidFill>
                  <a:srgbClr val="FF0000"/>
                </a:solidFill>
                <a:latin typeface="+mn-ea"/>
              </a:rPr>
              <a:t>regexp</a:t>
            </a:r>
            <a:r>
              <a:rPr lang="zh-CN" altLang="en-US" sz="2000" b="1" dirty="0">
                <a:solidFill>
                  <a:srgbClr val="FF0000"/>
                </a:solidFill>
                <a:latin typeface="+mn-ea"/>
              </a:rPr>
              <a:t>或</a:t>
            </a:r>
            <a:r>
              <a:rPr lang="en-US" altLang="zh-CN" sz="2000" b="1" dirty="0">
                <a:solidFill>
                  <a:srgbClr val="FF0000"/>
                </a:solidFill>
                <a:latin typeface="+mn-ea"/>
              </a:rPr>
              <a:t>RE</a:t>
            </a:r>
            <a:r>
              <a:rPr lang="zh-CN" altLang="en-US" sz="2000" b="1" dirty="0">
                <a:solidFill>
                  <a:srgbClr val="FF0000"/>
                </a:solidFill>
                <a:latin typeface="+mn-ea"/>
              </a:rPr>
              <a:t>）</a:t>
            </a:r>
            <a:r>
              <a:rPr lang="zh-CN" altLang="en-US" sz="2000" dirty="0">
                <a:latin typeface="+mn-ea"/>
              </a:rPr>
              <a:t>使用单个字符串来描述、匹配一系列符合某个句法规则的字符串搜索模式。</a:t>
            </a:r>
            <a:endParaRPr lang="en-US" altLang="zh-CN" sz="2000" dirty="0">
              <a:latin typeface="+mn-ea"/>
            </a:endParaRPr>
          </a:p>
          <a:p>
            <a:pPr marL="0" indent="0" algn="just">
              <a:lnSpc>
                <a:spcPct val="140000"/>
              </a:lnSpc>
              <a:spcBef>
                <a:spcPts val="600"/>
              </a:spcBef>
              <a:buNone/>
            </a:pPr>
            <a:r>
              <a:rPr lang="zh-CN" altLang="en-US" sz="2000" dirty="0">
                <a:latin typeface="+mn-ea"/>
              </a:rPr>
              <a:t>可用于文本搜索和文本替换。</a:t>
            </a:r>
            <a:endParaRPr lang="en-US" altLang="zh-CN" sz="2000" dirty="0">
              <a:latin typeface="+mn-ea"/>
            </a:endParaRPr>
          </a:p>
          <a:p>
            <a:pPr marL="0" indent="0" algn="just">
              <a:lnSpc>
                <a:spcPct val="140000"/>
              </a:lnSpc>
              <a:spcBef>
                <a:spcPts val="600"/>
              </a:spcBef>
              <a:buNone/>
            </a:pPr>
            <a:endParaRPr lang="en-US" altLang="zh-CN" sz="2000" dirty="0">
              <a:latin typeface="+mn-ea"/>
            </a:endParaRPr>
          </a:p>
          <a:p>
            <a:pPr marL="0" indent="0" algn="just">
              <a:lnSpc>
                <a:spcPct val="140000"/>
              </a:lnSpc>
              <a:spcBef>
                <a:spcPts val="600"/>
              </a:spcBef>
              <a:buNone/>
            </a:pPr>
            <a:r>
              <a:rPr lang="zh-CN" altLang="en-US" sz="2000" i="1" dirty="0">
                <a:latin typeface="+mn-ea"/>
              </a:rPr>
              <a:t>像这样的火星文就是正则</a:t>
            </a:r>
            <a:r>
              <a:rPr lang="en-US" altLang="zh-CN" sz="2000" i="1" dirty="0">
                <a:latin typeface="+mn-ea"/>
              </a:rPr>
              <a:t>(</a:t>
            </a:r>
            <a:r>
              <a:rPr lang="zh-CN" altLang="en-US" sz="2000" i="1" dirty="0">
                <a:latin typeface="+mn-ea"/>
              </a:rPr>
              <a:t>此为匹配邮箱的正则</a:t>
            </a:r>
            <a:r>
              <a:rPr lang="en-US" altLang="zh-CN" sz="2000" i="1" dirty="0">
                <a:latin typeface="+mn-ea"/>
              </a:rPr>
              <a:t>) =&gt; </a:t>
            </a:r>
          </a:p>
          <a:p>
            <a:pPr marL="0" indent="0" algn="just">
              <a:lnSpc>
                <a:spcPct val="140000"/>
              </a:lnSpc>
              <a:spcBef>
                <a:spcPts val="600"/>
              </a:spcBef>
              <a:buNone/>
            </a:pPr>
            <a:r>
              <a:rPr lang="en-US" altLang="zh-CN" sz="2000" i="1" dirty="0">
                <a:latin typeface="+mn-ea"/>
              </a:rPr>
              <a:t>/^[0-9a-z]+@[0-9a-z]+\.(?:com.cn|(?:</a:t>
            </a:r>
            <a:r>
              <a:rPr lang="en-US" altLang="zh-CN" sz="2000" i="1" dirty="0" err="1">
                <a:latin typeface="+mn-ea"/>
              </a:rPr>
              <a:t>com|cn</a:t>
            </a:r>
            <a:r>
              <a:rPr lang="en-US" altLang="zh-CN" sz="2000" i="1" dirty="0">
                <a:latin typeface="+mn-ea"/>
              </a:rPr>
              <a:t>))/  </a:t>
            </a:r>
            <a:endParaRPr lang="en-US" altLang="zh-CN"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p:txBody>
      </p:sp>
      <p:sp>
        <p:nvSpPr>
          <p:cNvPr id="2" name="矩形 1">
            <a:extLst>
              <a:ext uri="{FF2B5EF4-FFF2-40B4-BE49-F238E27FC236}">
                <a16:creationId xmlns:a16="http://schemas.microsoft.com/office/drawing/2014/main" id="{51A68326-6C57-43CE-823B-334697386217}"/>
              </a:ext>
            </a:extLst>
          </p:cNvPr>
          <p:cNvSpPr/>
          <p:nvPr/>
        </p:nvSpPr>
        <p:spPr>
          <a:xfrm>
            <a:off x="3069021" y="5360049"/>
            <a:ext cx="4656083" cy="879087"/>
          </a:xfrm>
          <a:prstGeom prst="rect">
            <a:avLst/>
          </a:prstGeom>
          <a:ln>
            <a:solidFill>
              <a:srgbClr val="FF0000"/>
            </a:solidFill>
          </a:ln>
        </p:spPr>
        <p:txBody>
          <a:bodyPr wrap="square">
            <a:spAutoFit/>
          </a:bodyPr>
          <a:lstStyle/>
          <a:p>
            <a:pPr>
              <a:lnSpc>
                <a:spcPct val="150000"/>
              </a:lnSpc>
            </a:pPr>
            <a:r>
              <a:rPr lang="zh-CN" altLang="en-US" dirty="0"/>
              <a:t>正则表达式在线测试  </a:t>
            </a:r>
            <a:r>
              <a:rPr lang="en-US" altLang="zh-CN" dirty="0">
                <a:hlinkClick r:id="rId3"/>
              </a:rPr>
              <a:t>https://regex101.com/</a:t>
            </a:r>
            <a:endParaRPr lang="en-US" altLang="zh-CN" dirty="0"/>
          </a:p>
          <a:p>
            <a:pPr>
              <a:lnSpc>
                <a:spcPct val="150000"/>
              </a:lnSpc>
            </a:pPr>
            <a:r>
              <a:rPr lang="zh-CN" altLang="en-US" dirty="0"/>
              <a:t>正则表达式框图  </a:t>
            </a:r>
            <a:r>
              <a:rPr lang="en-US" altLang="zh-CN" dirty="0">
                <a:hlinkClick r:id="rId4"/>
              </a:rPr>
              <a:t>https://regexper.com/</a:t>
            </a:r>
            <a:endParaRPr lang="en-US" altLang="zh-CN" dirty="0"/>
          </a:p>
        </p:txBody>
      </p:sp>
    </p:spTree>
    <p:extLst>
      <p:ext uri="{BB962C8B-B14F-4D97-AF65-F5344CB8AC3E}">
        <p14:creationId xmlns:p14="http://schemas.microsoft.com/office/powerpoint/2010/main" val="2094202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内容占位符 2">
            <a:extLst>
              <a:ext uri="{FF2B5EF4-FFF2-40B4-BE49-F238E27FC236}">
                <a16:creationId xmlns:a16="http://schemas.microsoft.com/office/drawing/2014/main" id="{05C62F00-1D6A-4A28-ADA1-60B01705DB82}"/>
              </a:ext>
            </a:extLst>
          </p:cNvPr>
          <p:cNvSpPr txBox="1">
            <a:spLocks/>
          </p:cNvSpPr>
          <p:nvPr/>
        </p:nvSpPr>
        <p:spPr>
          <a:xfrm>
            <a:off x="1262153" y="1848042"/>
            <a:ext cx="10618788" cy="3416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Wingdings 3" panose="05040102010807070707" pitchFamily="18" charset="2"/>
              <a:buNone/>
            </a:pPr>
            <a:r>
              <a:rPr lang="en-US" altLang="zh-CN" sz="2000" dirty="0"/>
              <a:t>html</a:t>
            </a:r>
            <a:r>
              <a:rPr lang="zh-CN" altLang="en-US" sz="2000" dirty="0"/>
              <a:t> </a:t>
            </a:r>
            <a:r>
              <a:rPr lang="en-US" altLang="zh-CN" sz="2000" dirty="0"/>
              <a:t>=</a:t>
            </a:r>
            <a:r>
              <a:rPr lang="zh-CN" altLang="en-US" sz="2000" dirty="0"/>
              <a:t> </a:t>
            </a:r>
            <a:r>
              <a:rPr lang="en-US" altLang="zh-CN" sz="2000" dirty="0"/>
              <a:t>‘&lt;html&gt;</a:t>
            </a:r>
            <a:r>
              <a:rPr lang="en-US" altLang="zh-CN" sz="2000" dirty="0">
                <a:solidFill>
                  <a:srgbClr val="EF53A5"/>
                </a:solidFill>
              </a:rPr>
              <a:t>&lt;div&gt;</a:t>
            </a:r>
            <a:r>
              <a:rPr lang="mr-IN" altLang="zh-CN" sz="2000" dirty="0">
                <a:solidFill>
                  <a:srgbClr val="00B0F0"/>
                </a:solidFill>
              </a:rPr>
              <a:t>&lt;span&gt;</a:t>
            </a:r>
            <a:r>
              <a:rPr lang="zh-CN" altLang="en-US" sz="2000" dirty="0">
                <a:solidFill>
                  <a:srgbClr val="00B0F0"/>
                </a:solidFill>
              </a:rPr>
              <a:t>我叫林世明</a:t>
            </a:r>
            <a:r>
              <a:rPr lang="mr-IN" altLang="zh-CN" sz="2000" dirty="0">
                <a:solidFill>
                  <a:srgbClr val="00B0F0"/>
                </a:solidFill>
                <a:ea typeface="Mangal" panose="02040503050203030202" pitchFamily="18" charset="0"/>
              </a:rPr>
              <a:t>&lt;/span&gt;</a:t>
            </a:r>
            <a:r>
              <a:rPr lang="zh-CN" altLang="en-US" sz="2000" dirty="0">
                <a:solidFill>
                  <a:srgbClr val="00B0F0"/>
                </a:solidFill>
                <a:ea typeface="Mangal" panose="02040503050203030202" pitchFamily="18" charset="0"/>
              </a:rPr>
              <a:t>来自</a:t>
            </a:r>
            <a:r>
              <a:rPr lang="mr-IN" altLang="zh-CN" sz="2000" dirty="0">
                <a:solidFill>
                  <a:srgbClr val="00B0F0"/>
                </a:solidFill>
                <a:ea typeface="Mangal" panose="02040503050203030202" pitchFamily="18" charset="0"/>
              </a:rPr>
              <a:t>&lt;span&gt;</a:t>
            </a:r>
            <a:r>
              <a:rPr lang="zh-CN" altLang="en-US" sz="2000" dirty="0">
                <a:solidFill>
                  <a:srgbClr val="00B0F0"/>
                </a:solidFill>
                <a:ea typeface="Mangal" panose="02040503050203030202" pitchFamily="18" charset="0"/>
              </a:rPr>
              <a:t>来自厦门大学</a:t>
            </a:r>
            <a:r>
              <a:rPr lang="mr-IN" altLang="zh-CN" sz="2000" dirty="0">
                <a:solidFill>
                  <a:srgbClr val="00B0F0"/>
                </a:solidFill>
                <a:ea typeface="Mangal" panose="02040503050203030202" pitchFamily="18" charset="0"/>
              </a:rPr>
              <a:t>&lt;/span&gt; </a:t>
            </a:r>
            <a:r>
              <a:rPr lang="en-US" altLang="zh-CN" sz="2000" dirty="0">
                <a:solidFill>
                  <a:srgbClr val="EF53A5"/>
                </a:solidFill>
              </a:rPr>
              <a:t>&lt;/div&gt;</a:t>
            </a:r>
            <a:r>
              <a:rPr lang="zh-CN" altLang="en-US" sz="2000" dirty="0">
                <a:solidFill>
                  <a:srgbClr val="EF53A5"/>
                </a:solidFill>
              </a:rPr>
              <a:t> </a:t>
            </a:r>
            <a:r>
              <a:rPr lang="en-US" altLang="zh-CN" sz="2000" dirty="0"/>
              <a:t>&lt;/html&gt;’</a:t>
            </a:r>
            <a:endParaRPr lang="zh-CN" altLang="en-US" sz="2000" dirty="0"/>
          </a:p>
          <a:p>
            <a:pPr marL="0" indent="0">
              <a:lnSpc>
                <a:spcPct val="80000"/>
              </a:lnSpc>
              <a:buFont typeface="Wingdings 3" panose="05040102010807070707" pitchFamily="18" charset="2"/>
              <a:buNone/>
            </a:pPr>
            <a:r>
              <a:rPr kumimoji="1" lang="en-US" altLang="zh-CN" sz="2000" dirty="0" err="1"/>
              <a:t>BeautifulSoup</a:t>
            </a:r>
            <a:r>
              <a:rPr kumimoji="1" lang="zh-CN" altLang="en-US" sz="2000" dirty="0"/>
              <a:t>获取</a:t>
            </a:r>
            <a:r>
              <a:rPr kumimoji="1" lang="en-US" altLang="zh-CN" sz="2000" dirty="0"/>
              <a:t>html</a:t>
            </a:r>
            <a:r>
              <a:rPr kumimoji="1" lang="zh-CN" altLang="en-US" sz="2000" dirty="0"/>
              <a:t>文件中的林世明和厦门大学，需要这样</a:t>
            </a:r>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r>
              <a:rPr kumimoji="1" lang="en-US" altLang="zh-CN" sz="2000" dirty="0">
                <a:solidFill>
                  <a:srgbClr val="0070C0"/>
                </a:solidFill>
              </a:rPr>
              <a:t>&gt;&gt;&gt;</a:t>
            </a:r>
            <a:r>
              <a:rPr kumimoji="1" lang="en-US" altLang="zh-CN" sz="2000" dirty="0" err="1">
                <a:solidFill>
                  <a:srgbClr val="0070C0"/>
                </a:solidFill>
              </a:rPr>
              <a:t>bsObj</a:t>
            </a:r>
            <a:r>
              <a:rPr kumimoji="1" lang="en-US" altLang="zh-CN" sz="2000" dirty="0">
                <a:solidFill>
                  <a:srgbClr val="0070C0"/>
                </a:solidFill>
              </a:rPr>
              <a:t>=</a:t>
            </a:r>
            <a:r>
              <a:rPr kumimoji="1" lang="en-US" altLang="zh-CN" sz="2000" dirty="0" err="1">
                <a:solidFill>
                  <a:srgbClr val="0070C0"/>
                </a:solidFill>
              </a:rPr>
              <a:t>BeautifulSoup</a:t>
            </a:r>
            <a:r>
              <a:rPr kumimoji="1" lang="en-US" altLang="zh-CN" sz="2000" dirty="0">
                <a:solidFill>
                  <a:srgbClr val="0070C0"/>
                </a:solidFill>
              </a:rPr>
              <a:t>(html,</a:t>
            </a:r>
            <a:r>
              <a:rPr kumimoji="1" lang="zh-CN" altLang="en-US" sz="2000" dirty="0">
                <a:solidFill>
                  <a:srgbClr val="0070C0"/>
                </a:solidFill>
              </a:rPr>
              <a:t> </a:t>
            </a:r>
            <a:r>
              <a:rPr kumimoji="1" lang="en-US" altLang="zh-CN" sz="2000" dirty="0">
                <a:solidFill>
                  <a:srgbClr val="0070C0"/>
                </a:solidFill>
              </a:rPr>
              <a:t>’</a:t>
            </a:r>
            <a:r>
              <a:rPr kumimoji="1" lang="en-US" altLang="zh-CN" sz="2000" dirty="0" err="1">
                <a:solidFill>
                  <a:srgbClr val="0070C0"/>
                </a:solidFill>
              </a:rPr>
              <a:t>html.parser</a:t>
            </a:r>
            <a:r>
              <a:rPr kumimoji="1" lang="en-US" altLang="zh-CN" sz="2000" dirty="0">
                <a:solidFill>
                  <a:srgbClr val="0070C0"/>
                </a:solidFill>
              </a:rPr>
              <a:t>’)</a:t>
            </a:r>
            <a:r>
              <a:rPr kumimoji="1" lang="zh-CN" altLang="en-US" sz="2000" dirty="0">
                <a:solidFill>
                  <a:srgbClr val="0070C0"/>
                </a:solidFill>
              </a:rPr>
              <a:t> </a:t>
            </a:r>
          </a:p>
          <a:p>
            <a:pPr marL="0" indent="0">
              <a:lnSpc>
                <a:spcPct val="80000"/>
              </a:lnSpc>
              <a:buFont typeface="Wingdings 3" panose="05040102010807070707" pitchFamily="18" charset="2"/>
              <a:buNone/>
            </a:pPr>
            <a:r>
              <a:rPr kumimoji="1" lang="en-US" altLang="zh-CN" sz="2000" dirty="0">
                <a:solidFill>
                  <a:srgbClr val="0070C0"/>
                </a:solidFill>
              </a:rPr>
              <a:t>&gt;&gt;&gt;Contents</a:t>
            </a:r>
            <a:r>
              <a:rPr kumimoji="1" lang="zh-CN" altLang="en-US" sz="2000" dirty="0">
                <a:solidFill>
                  <a:srgbClr val="0070C0"/>
                </a:solidFill>
              </a:rPr>
              <a:t> </a:t>
            </a:r>
            <a:r>
              <a:rPr kumimoji="1" lang="en-US" altLang="zh-CN" sz="2000" dirty="0">
                <a:solidFill>
                  <a:srgbClr val="0070C0"/>
                </a:solidFill>
              </a:rPr>
              <a:t>=</a:t>
            </a:r>
            <a:r>
              <a:rPr kumimoji="1" lang="zh-CN" altLang="en-US" sz="2000" dirty="0">
                <a:solidFill>
                  <a:srgbClr val="0070C0"/>
                </a:solidFill>
              </a:rPr>
              <a:t> </a:t>
            </a:r>
            <a:r>
              <a:rPr kumimoji="1" lang="en-US" altLang="zh-CN" sz="2000" dirty="0" err="1">
                <a:solidFill>
                  <a:srgbClr val="0070C0"/>
                </a:solidFill>
              </a:rPr>
              <a:t>bsObj.findall</a:t>
            </a:r>
            <a:r>
              <a:rPr kumimoji="1" lang="en-US" altLang="zh-CN" sz="2000" dirty="0">
                <a:solidFill>
                  <a:srgbClr val="0070C0"/>
                </a:solidFill>
              </a:rPr>
              <a:t>(‘span’)</a:t>
            </a:r>
            <a:endParaRPr kumimoji="1" lang="zh-CN" altLang="en-US" sz="2000" dirty="0">
              <a:solidFill>
                <a:srgbClr val="0070C0"/>
              </a:solidFill>
            </a:endParaRPr>
          </a:p>
          <a:p>
            <a:pPr marL="0" indent="0">
              <a:lnSpc>
                <a:spcPct val="80000"/>
              </a:lnSpc>
              <a:buFont typeface="Wingdings 3" panose="05040102010807070707" pitchFamily="18" charset="2"/>
              <a:buNone/>
            </a:pPr>
            <a:r>
              <a:rPr kumimoji="1" lang="en-US" altLang="zh-CN" sz="2000" dirty="0">
                <a:solidFill>
                  <a:srgbClr val="0070C0"/>
                </a:solidFill>
              </a:rPr>
              <a:t>&gt;&gt;&gt;Contents[0]</a:t>
            </a:r>
            <a:endParaRPr kumimoji="1" lang="zh-CN" altLang="en-US" sz="2000" dirty="0">
              <a:solidFill>
                <a:srgbClr val="0070C0"/>
              </a:solidFill>
            </a:endParaRPr>
          </a:p>
          <a:p>
            <a:pPr marL="0" indent="0">
              <a:lnSpc>
                <a:spcPct val="80000"/>
              </a:lnSpc>
              <a:buFont typeface="Wingdings 3" panose="05040102010807070707" pitchFamily="18" charset="2"/>
              <a:buNone/>
            </a:pPr>
            <a:r>
              <a:rPr lang="mr-IN" altLang="zh-CN" sz="2000" dirty="0">
                <a:solidFill>
                  <a:srgbClr val="0D0D0D"/>
                </a:solidFill>
                <a:ea typeface="Mangal" panose="02040503050203030202" pitchFamily="18" charset="0"/>
              </a:rPr>
              <a:t>&lt;span&gt;</a:t>
            </a:r>
            <a:r>
              <a:rPr lang="zh-CN" altLang="en-US" sz="2000" dirty="0">
                <a:solidFill>
                  <a:srgbClr val="0D0D0D"/>
                </a:solidFill>
              </a:rPr>
              <a:t>我叫林世明</a:t>
            </a:r>
            <a:r>
              <a:rPr lang="mr-IN" altLang="zh-CN" sz="2000" dirty="0">
                <a:solidFill>
                  <a:srgbClr val="0D0D0D"/>
                </a:solidFill>
                <a:ea typeface="Mangal" panose="02040503050203030202" pitchFamily="18" charset="0"/>
              </a:rPr>
              <a:t>&lt;/span&gt; </a:t>
            </a:r>
            <a:endParaRPr lang="zh-CN" altLang="en-US" sz="2000" dirty="0">
              <a:solidFill>
                <a:srgbClr val="0D0D0D"/>
              </a:solidFill>
            </a:endParaRPr>
          </a:p>
          <a:p>
            <a:pPr marL="0" indent="0">
              <a:lnSpc>
                <a:spcPct val="80000"/>
              </a:lnSpc>
              <a:buFont typeface="Wingdings 3" panose="05040102010807070707" pitchFamily="18" charset="2"/>
              <a:buNone/>
            </a:pPr>
            <a:r>
              <a:rPr kumimoji="1" lang="en-US" altLang="zh-CN" sz="2000" dirty="0">
                <a:solidFill>
                  <a:srgbClr val="0070C0"/>
                </a:solidFill>
              </a:rPr>
              <a:t>&gt;&gt;&gt;Contents[0].string</a:t>
            </a:r>
            <a:endParaRPr kumimoji="1" lang="zh-CN" altLang="en-US" sz="2000" dirty="0">
              <a:solidFill>
                <a:srgbClr val="0070C0"/>
              </a:solidFill>
            </a:endParaRPr>
          </a:p>
          <a:p>
            <a:pPr marL="0" indent="0">
              <a:lnSpc>
                <a:spcPct val="80000"/>
              </a:lnSpc>
              <a:buFont typeface="Wingdings 3" panose="05040102010807070707" pitchFamily="18" charset="2"/>
              <a:buNone/>
            </a:pPr>
            <a:r>
              <a:rPr kumimoji="1" lang="zh-CN" altLang="en-US" sz="2000" dirty="0"/>
              <a:t>我叫林世明</a:t>
            </a:r>
          </a:p>
          <a:p>
            <a:pPr marL="0" indent="0">
              <a:lnSpc>
                <a:spcPct val="80000"/>
              </a:lnSpc>
              <a:buFont typeface="Wingdings 3" panose="05040102010807070707" pitchFamily="18" charset="2"/>
              <a:buNone/>
            </a:pPr>
            <a:r>
              <a:rPr kumimoji="1" lang="en-US" altLang="zh-CN" sz="2000" dirty="0">
                <a:solidFill>
                  <a:srgbClr val="0070C0"/>
                </a:solidFill>
              </a:rPr>
              <a:t>&gt;&gt;&gt;Contents[0].string[2:]</a:t>
            </a:r>
            <a:endParaRPr kumimoji="1" lang="zh-CN" altLang="en-US" sz="2000" dirty="0">
              <a:solidFill>
                <a:srgbClr val="0070C0"/>
              </a:solidFill>
            </a:endParaRPr>
          </a:p>
          <a:p>
            <a:pPr marL="0" indent="0">
              <a:lnSpc>
                <a:spcPct val="80000"/>
              </a:lnSpc>
              <a:buFont typeface="Wingdings 3" panose="05040102010807070707" pitchFamily="18" charset="2"/>
              <a:buNone/>
            </a:pPr>
            <a:r>
              <a:rPr kumimoji="1" lang="zh-CN" altLang="en-US" sz="2000" dirty="0"/>
              <a:t>林世明</a:t>
            </a:r>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endParaRPr kumimoji="1" lang="zh-CN" altLang="en-US" sz="2000" dirty="0"/>
          </a:p>
        </p:txBody>
      </p:sp>
    </p:spTree>
    <p:extLst>
      <p:ext uri="{BB962C8B-B14F-4D97-AF65-F5344CB8AC3E}">
        <p14:creationId xmlns:p14="http://schemas.microsoft.com/office/powerpoint/2010/main" val="860438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80DB77B6-25B4-4627-9637-510961872287}"/>
              </a:ext>
            </a:extLst>
          </p:cNvPr>
          <p:cNvSpPr txBox="1">
            <a:spLocks/>
          </p:cNvSpPr>
          <p:nvPr/>
        </p:nvSpPr>
        <p:spPr>
          <a:xfrm>
            <a:off x="1112436" y="1589403"/>
            <a:ext cx="10633075"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altLang="zh-CN" dirty="0"/>
              <a:t>html</a:t>
            </a:r>
            <a:r>
              <a:rPr lang="zh-CN" altLang="en-US" dirty="0"/>
              <a:t> </a:t>
            </a:r>
            <a:r>
              <a:rPr lang="en-US" altLang="zh-CN" dirty="0"/>
              <a:t>=</a:t>
            </a:r>
            <a:r>
              <a:rPr lang="zh-CN" altLang="en-US" dirty="0"/>
              <a:t> </a:t>
            </a:r>
            <a:r>
              <a:rPr lang="en-US" altLang="zh-CN" dirty="0"/>
              <a:t>‘&lt;html&gt;</a:t>
            </a:r>
            <a:r>
              <a:rPr lang="en-US" altLang="zh-CN" dirty="0">
                <a:solidFill>
                  <a:srgbClr val="EF53A5"/>
                </a:solidFill>
              </a:rPr>
              <a:t>&lt;div&gt;</a:t>
            </a:r>
            <a:r>
              <a:rPr lang="mr-IN" altLang="zh-CN" dirty="0">
                <a:solidFill>
                  <a:srgbClr val="00B0F0"/>
                </a:solidFill>
              </a:rPr>
              <a:t>&lt;span&gt;</a:t>
            </a:r>
            <a:r>
              <a:rPr lang="zh-CN" altLang="en-US" dirty="0">
                <a:solidFill>
                  <a:srgbClr val="00B0F0"/>
                </a:solidFill>
              </a:rPr>
              <a:t>我叫林世明</a:t>
            </a:r>
            <a:r>
              <a:rPr lang="mr-IN" altLang="zh-CN" dirty="0">
                <a:solidFill>
                  <a:srgbClr val="00B0F0"/>
                </a:solidFill>
                <a:ea typeface="Mangal" panose="02040503050203030202" pitchFamily="18" charset="0"/>
              </a:rPr>
              <a:t>&lt;/span&gt; &lt;span&gt;</a:t>
            </a:r>
            <a:r>
              <a:rPr lang="zh-CN" altLang="en-US" dirty="0">
                <a:solidFill>
                  <a:srgbClr val="00B0F0"/>
                </a:solidFill>
                <a:ea typeface="Mangal" panose="02040503050203030202" pitchFamily="18" charset="0"/>
              </a:rPr>
              <a:t>来自厦门大学</a:t>
            </a:r>
            <a:r>
              <a:rPr lang="mr-IN" altLang="zh-CN" dirty="0">
                <a:solidFill>
                  <a:srgbClr val="00B0F0"/>
                </a:solidFill>
                <a:ea typeface="Mangal" panose="02040503050203030202" pitchFamily="18" charset="0"/>
              </a:rPr>
              <a:t>&lt;/span&gt; </a:t>
            </a:r>
            <a:r>
              <a:rPr lang="en-US" altLang="zh-CN" dirty="0">
                <a:solidFill>
                  <a:srgbClr val="EF53A5"/>
                </a:solidFill>
              </a:rPr>
              <a:t>&lt;/div&gt;</a:t>
            </a:r>
            <a:r>
              <a:rPr lang="zh-CN" altLang="en-US" dirty="0">
                <a:solidFill>
                  <a:srgbClr val="EF53A5"/>
                </a:solidFill>
              </a:rPr>
              <a:t> </a:t>
            </a:r>
            <a:r>
              <a:rPr lang="en-US" altLang="zh-CN" dirty="0"/>
              <a:t>&lt;/html&gt;’</a:t>
            </a:r>
            <a:endParaRPr lang="zh-CN" altLang="en-US" dirty="0"/>
          </a:p>
          <a:p>
            <a:pPr marL="0" indent="0">
              <a:buFont typeface="Wingdings 3" panose="05040102010807070707" pitchFamily="18" charset="2"/>
              <a:buNone/>
            </a:pP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&gt;&gt;&gt;Import</a:t>
            </a:r>
            <a:r>
              <a:rPr kumimoji="1" lang="zh-CN" altLang="en-US" dirty="0">
                <a:solidFill>
                  <a:srgbClr val="0070C0"/>
                </a:solidFill>
              </a:rPr>
              <a:t> </a:t>
            </a:r>
            <a:r>
              <a:rPr kumimoji="1" lang="en-US" altLang="zh-CN" dirty="0">
                <a:solidFill>
                  <a:srgbClr val="0070C0"/>
                </a:solidFill>
              </a:rPr>
              <a:t>re</a:t>
            </a: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&gt;&gt;&gt;pattern</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err="1">
                <a:solidFill>
                  <a:srgbClr val="0070C0"/>
                </a:solidFill>
              </a:rPr>
              <a:t>re.compile</a:t>
            </a:r>
            <a:r>
              <a:rPr kumimoji="1" lang="en-US" altLang="zh-CN" dirty="0">
                <a:solidFill>
                  <a:srgbClr val="0070C0"/>
                </a:solidFill>
              </a:rPr>
              <a:t>(r’</a:t>
            </a:r>
            <a:r>
              <a:rPr lang="mr-IN" altLang="zh-CN" dirty="0">
                <a:solidFill>
                  <a:srgbClr val="0070C0"/>
                </a:solidFill>
                <a:ea typeface="Mangal" panose="02040503050203030202" pitchFamily="18" charset="0"/>
              </a:rPr>
              <a:t> &lt;span&gt;</a:t>
            </a:r>
            <a:r>
              <a:rPr lang="zh-CN" altLang="en-US" dirty="0">
                <a:solidFill>
                  <a:srgbClr val="0070C0"/>
                </a:solidFill>
              </a:rPr>
              <a:t>我叫</a:t>
            </a:r>
            <a:r>
              <a:rPr lang="en-US" altLang="zh-CN" dirty="0">
                <a:solidFill>
                  <a:srgbClr val="0070C0"/>
                </a:solidFill>
              </a:rPr>
              <a:t>(.</a:t>
            </a:r>
            <a:r>
              <a:rPr lang="zh-CN" altLang="en-US" dirty="0">
                <a:solidFill>
                  <a:srgbClr val="0070C0"/>
                </a:solidFill>
              </a:rPr>
              <a:t>*？</a:t>
            </a:r>
            <a:r>
              <a:rPr lang="en-US" altLang="zh-CN" dirty="0">
                <a:solidFill>
                  <a:srgbClr val="0070C0"/>
                </a:solidFill>
              </a:rPr>
              <a:t>)</a:t>
            </a:r>
            <a:r>
              <a:rPr lang="mr-IN" altLang="zh-CN" dirty="0">
                <a:solidFill>
                  <a:srgbClr val="0070C0"/>
                </a:solidFill>
                <a:ea typeface="Mangal" panose="02040503050203030202" pitchFamily="18" charset="0"/>
              </a:rPr>
              <a:t>&lt;/span&gt; &lt;span&gt;</a:t>
            </a:r>
            <a:r>
              <a:rPr lang="zh-CN" altLang="en-US" dirty="0">
                <a:solidFill>
                  <a:srgbClr val="0070C0"/>
                </a:solidFill>
                <a:ea typeface="Mangal" panose="02040503050203030202" pitchFamily="18" charset="0"/>
              </a:rPr>
              <a:t>来自</a:t>
            </a:r>
            <a:r>
              <a:rPr lang="zh-CN" altLang="mr-IN" dirty="0">
                <a:solidFill>
                  <a:srgbClr val="0070C0"/>
                </a:solidFill>
              </a:rPr>
              <a:t> </a:t>
            </a:r>
            <a:r>
              <a:rPr lang="en-US" altLang="zh-CN" dirty="0">
                <a:solidFill>
                  <a:srgbClr val="0070C0"/>
                </a:solidFill>
              </a:rPr>
              <a:t>(.</a:t>
            </a:r>
            <a:r>
              <a:rPr lang="zh-CN" altLang="en-US" dirty="0">
                <a:solidFill>
                  <a:srgbClr val="0070C0"/>
                </a:solidFill>
              </a:rPr>
              <a:t>*？</a:t>
            </a:r>
            <a:r>
              <a:rPr lang="en-US" altLang="zh-CN" dirty="0">
                <a:solidFill>
                  <a:srgbClr val="0070C0"/>
                </a:solidFill>
              </a:rPr>
              <a:t>)</a:t>
            </a:r>
            <a:r>
              <a:rPr lang="mr-IN" altLang="zh-CN" dirty="0">
                <a:solidFill>
                  <a:srgbClr val="0070C0"/>
                </a:solidFill>
                <a:ea typeface="Mangal" panose="02040503050203030202" pitchFamily="18" charset="0"/>
              </a:rPr>
              <a:t>&lt;/span&gt; </a:t>
            </a:r>
            <a:r>
              <a:rPr kumimoji="1" lang="en-US" altLang="zh-CN" dirty="0">
                <a:solidFill>
                  <a:srgbClr val="0070C0"/>
                </a:solidFill>
              </a:rPr>
              <a:t>’)</a:t>
            </a: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&gt;&gt;&gt;result</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err="1">
                <a:solidFill>
                  <a:srgbClr val="0070C0"/>
                </a:solidFill>
              </a:rPr>
              <a:t>re.findall</a:t>
            </a:r>
            <a:r>
              <a:rPr kumimoji="1" lang="en-US" altLang="zh-CN" dirty="0">
                <a:solidFill>
                  <a:srgbClr val="0070C0"/>
                </a:solidFill>
              </a:rPr>
              <a:t>(pattern,</a:t>
            </a:r>
            <a:r>
              <a:rPr kumimoji="1" lang="zh-CN" altLang="en-US" dirty="0">
                <a:solidFill>
                  <a:srgbClr val="0070C0"/>
                </a:solidFill>
              </a:rPr>
              <a:t> </a:t>
            </a:r>
            <a:r>
              <a:rPr kumimoji="1" lang="en-US" altLang="zh-CN" dirty="0">
                <a:solidFill>
                  <a:srgbClr val="0070C0"/>
                </a:solidFill>
              </a:rPr>
              <a:t>html)</a:t>
            </a: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&gt;&gt;&gt;result</a:t>
            </a:r>
            <a:endParaRPr kumimoji="1" lang="zh-CN" altLang="en-US" dirty="0">
              <a:solidFill>
                <a:srgbClr val="0070C0"/>
              </a:solidFill>
            </a:endParaRPr>
          </a:p>
          <a:p>
            <a:pPr marL="0" indent="0">
              <a:buFont typeface="Wingdings 3" panose="05040102010807070707" pitchFamily="18" charset="2"/>
              <a:buNone/>
            </a:pPr>
            <a:r>
              <a:rPr kumimoji="1" lang="en-US" altLang="zh-CN" dirty="0"/>
              <a:t>(‘</a:t>
            </a:r>
            <a:r>
              <a:rPr kumimoji="1" lang="zh-CN" altLang="en-US" dirty="0"/>
              <a:t>林世明</a:t>
            </a:r>
            <a:r>
              <a:rPr kumimoji="1" lang="en-US" altLang="zh-CN" dirty="0"/>
              <a:t>’,’</a:t>
            </a:r>
            <a:r>
              <a:rPr kumimoji="1" lang="zh-CN" altLang="en-US" dirty="0"/>
              <a:t>厦门大学</a:t>
            </a:r>
            <a:r>
              <a:rPr kumimoji="1" lang="en-US" altLang="zh-CN" dirty="0"/>
              <a:t>’)</a:t>
            </a:r>
            <a:endParaRPr kumimoji="1" lang="zh-CN" altLang="en-US" dirty="0"/>
          </a:p>
          <a:p>
            <a:pPr marL="0" indent="0">
              <a:buFont typeface="Wingdings 3" panose="05040102010807070707" pitchFamily="18" charset="2"/>
              <a:buNone/>
            </a:pPr>
            <a:endParaRPr kumimoji="1" lang="zh-CN" altLang="en-US" dirty="0"/>
          </a:p>
        </p:txBody>
      </p:sp>
    </p:spTree>
    <p:extLst>
      <p:ext uri="{BB962C8B-B14F-4D97-AF65-F5344CB8AC3E}">
        <p14:creationId xmlns:p14="http://schemas.microsoft.com/office/powerpoint/2010/main" val="3775143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103312" y="1493822"/>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en-US" dirty="0"/>
              <a:t>1</a:t>
            </a:r>
            <a:r>
              <a:rPr lang="zh-CN" altLang="en-US" dirty="0"/>
              <a:t>、</a:t>
            </a:r>
            <a:r>
              <a:rPr lang="en-US" dirty="0"/>
              <a:t> </a:t>
            </a:r>
            <a:r>
              <a:rPr lang="zh-CN" altLang="en-US" dirty="0"/>
              <a:t>范围类</a:t>
            </a:r>
            <a:endParaRPr lang="en-US" altLang="zh-CN" dirty="0"/>
          </a:p>
        </p:txBody>
      </p:sp>
      <p:graphicFrame>
        <p:nvGraphicFramePr>
          <p:cNvPr id="15" name="表格 14">
            <a:extLst>
              <a:ext uri="{FF2B5EF4-FFF2-40B4-BE49-F238E27FC236}">
                <a16:creationId xmlns:a16="http://schemas.microsoft.com/office/drawing/2014/main" id="{8FD556C5-21D6-41DD-83B8-0AAC8FC716A9}"/>
              </a:ext>
            </a:extLst>
          </p:cNvPr>
          <p:cNvGraphicFramePr>
            <a:graphicFrameLocks noGrp="1"/>
          </p:cNvGraphicFramePr>
          <p:nvPr>
            <p:extLst>
              <p:ext uri="{D42A27DB-BD31-4B8C-83A1-F6EECF244321}">
                <p14:modId xmlns:p14="http://schemas.microsoft.com/office/powerpoint/2010/main" val="4079571646"/>
              </p:ext>
            </p:extLst>
          </p:nvPr>
        </p:nvGraphicFramePr>
        <p:xfrm>
          <a:off x="1445373" y="2182839"/>
          <a:ext cx="6458406" cy="1996122"/>
        </p:xfrm>
        <a:graphic>
          <a:graphicData uri="http://schemas.openxmlformats.org/drawingml/2006/table">
            <a:tbl>
              <a:tblPr>
                <a:tableStyleId>{E8B1032C-EA38-4F05-BA0D-38AFFFC7BED3}</a:tableStyleId>
              </a:tblPr>
              <a:tblGrid>
                <a:gridCol w="1361040">
                  <a:extLst>
                    <a:ext uri="{9D8B030D-6E8A-4147-A177-3AD203B41FA5}">
                      <a16:colId xmlns:a16="http://schemas.microsoft.com/office/drawing/2014/main" val="2712744153"/>
                    </a:ext>
                  </a:extLst>
                </a:gridCol>
                <a:gridCol w="5097366">
                  <a:extLst>
                    <a:ext uri="{9D8B030D-6E8A-4147-A177-3AD203B41FA5}">
                      <a16:colId xmlns:a16="http://schemas.microsoft.com/office/drawing/2014/main" val="240145521"/>
                    </a:ext>
                  </a:extLst>
                </a:gridCol>
              </a:tblGrid>
              <a:tr h="438543">
                <a:tc>
                  <a:txBody>
                    <a:bodyPr/>
                    <a:lstStyle/>
                    <a:p>
                      <a:pPr algn="l" fontAlgn="t"/>
                      <a:r>
                        <a:rPr lang="zh-CN" altLang="en-US" dirty="0">
                          <a:effectLst/>
                        </a:rPr>
                        <a:t>表达式</a:t>
                      </a:r>
                      <a:endParaRPr lang="zh-CN" altLang="en-US" dirty="0">
                        <a:solidFill>
                          <a:schemeClr val="bg1"/>
                        </a:solidFill>
                        <a:effectLst/>
                      </a:endParaRPr>
                    </a:p>
                  </a:txBody>
                  <a:tcPr marL="21946" marR="21946" marT="21946" marB="21946"/>
                </a:tc>
                <a:tc>
                  <a:txBody>
                    <a:bodyPr/>
                    <a:lstStyle/>
                    <a:p>
                      <a:pPr algn="l" fontAlgn="t"/>
                      <a:r>
                        <a:rPr lang="zh-CN" altLang="en-US" dirty="0">
                          <a:effectLst/>
                        </a:rPr>
                        <a:t>描述</a:t>
                      </a:r>
                      <a:endParaRPr lang="zh-CN" altLang="en-US" dirty="0">
                        <a:solidFill>
                          <a:schemeClr val="bg1"/>
                        </a:solidFill>
                        <a:effectLst/>
                      </a:endParaRPr>
                    </a:p>
                  </a:txBody>
                  <a:tcPr marL="21946" marR="21946" marT="21946" marB="21946"/>
                </a:tc>
                <a:extLst>
                  <a:ext uri="{0D108BD9-81ED-4DB2-BD59-A6C34878D82A}">
                    <a16:rowId xmlns:a16="http://schemas.microsoft.com/office/drawing/2014/main" val="3044206604"/>
                  </a:ext>
                </a:extLst>
              </a:tr>
              <a:tr h="519193">
                <a:tc>
                  <a:txBody>
                    <a:bodyPr/>
                    <a:lstStyle/>
                    <a:p>
                      <a:pPr fontAlgn="t"/>
                      <a:r>
                        <a:rPr lang="en-US">
                          <a:effectLst/>
                        </a:rPr>
                        <a:t>[abc]</a:t>
                      </a:r>
                      <a:endParaRPr lang="en-US">
                        <a:solidFill>
                          <a:schemeClr val="tx1">
                            <a:lumMod val="85000"/>
                            <a:lumOff val="15000"/>
                          </a:schemeClr>
                        </a:solidFill>
                        <a:effectLst/>
                      </a:endParaRPr>
                    </a:p>
                  </a:txBody>
                  <a:tcPr marL="36576" marR="36576" marT="51206" marB="51206"/>
                </a:tc>
                <a:tc>
                  <a:txBody>
                    <a:bodyPr/>
                    <a:lstStyle/>
                    <a:p>
                      <a:pPr fontAlgn="t"/>
                      <a:r>
                        <a:rPr lang="zh-CN" altLang="en-US" dirty="0">
                          <a:effectLst/>
                        </a:rPr>
                        <a:t>查找方括号之间的任何字符。</a:t>
                      </a:r>
                      <a:endParaRPr lang="zh-CN" altLang="en-US" dirty="0">
                        <a:solidFill>
                          <a:schemeClr val="tx1">
                            <a:lumMod val="85000"/>
                            <a:lumOff val="15000"/>
                          </a:schemeClr>
                        </a:solidFill>
                        <a:effectLst/>
                      </a:endParaRPr>
                    </a:p>
                  </a:txBody>
                  <a:tcPr marL="36576" marR="36576" marT="51206" marB="51206"/>
                </a:tc>
                <a:extLst>
                  <a:ext uri="{0D108BD9-81ED-4DB2-BD59-A6C34878D82A}">
                    <a16:rowId xmlns:a16="http://schemas.microsoft.com/office/drawing/2014/main" val="2009396514"/>
                  </a:ext>
                </a:extLst>
              </a:tr>
              <a:tr h="519193">
                <a:tc>
                  <a:txBody>
                    <a:bodyPr/>
                    <a:lstStyle/>
                    <a:p>
                      <a:pPr fontAlgn="t"/>
                      <a:r>
                        <a:rPr lang="en-US" altLang="zh-CN" dirty="0">
                          <a:effectLst/>
                        </a:rPr>
                        <a:t>[0-9]</a:t>
                      </a:r>
                      <a:endParaRPr lang="en-US" altLang="zh-CN" dirty="0">
                        <a:solidFill>
                          <a:schemeClr val="tx1">
                            <a:lumMod val="85000"/>
                            <a:lumOff val="15000"/>
                          </a:schemeClr>
                        </a:solidFill>
                        <a:effectLst/>
                      </a:endParaRPr>
                    </a:p>
                  </a:txBody>
                  <a:tcPr marL="36576" marR="36576" marT="51206" marB="51206"/>
                </a:tc>
                <a:tc>
                  <a:txBody>
                    <a:bodyPr/>
                    <a:lstStyle/>
                    <a:p>
                      <a:pPr fontAlgn="t"/>
                      <a:r>
                        <a:rPr lang="zh-CN" altLang="en-US" dirty="0">
                          <a:effectLst/>
                        </a:rPr>
                        <a:t>查找任何从 </a:t>
                      </a:r>
                      <a:r>
                        <a:rPr lang="en-US" altLang="zh-CN" dirty="0">
                          <a:effectLst/>
                        </a:rPr>
                        <a:t>0 </a:t>
                      </a:r>
                      <a:r>
                        <a:rPr lang="zh-CN" altLang="en-US" dirty="0">
                          <a:effectLst/>
                        </a:rPr>
                        <a:t>至 </a:t>
                      </a:r>
                      <a:r>
                        <a:rPr lang="en-US" altLang="zh-CN" dirty="0">
                          <a:effectLst/>
                        </a:rPr>
                        <a:t>9 </a:t>
                      </a:r>
                      <a:r>
                        <a:rPr lang="zh-CN" altLang="en-US" dirty="0">
                          <a:effectLst/>
                        </a:rPr>
                        <a:t>的数字。</a:t>
                      </a:r>
                      <a:endParaRPr lang="zh-CN" altLang="en-US" dirty="0">
                        <a:solidFill>
                          <a:schemeClr val="tx1">
                            <a:lumMod val="85000"/>
                            <a:lumOff val="15000"/>
                          </a:schemeClr>
                        </a:solidFill>
                        <a:effectLst/>
                      </a:endParaRPr>
                    </a:p>
                  </a:txBody>
                  <a:tcPr marL="36576" marR="36576" marT="51206" marB="51206"/>
                </a:tc>
                <a:extLst>
                  <a:ext uri="{0D108BD9-81ED-4DB2-BD59-A6C34878D82A}">
                    <a16:rowId xmlns:a16="http://schemas.microsoft.com/office/drawing/2014/main" val="4061879721"/>
                  </a:ext>
                </a:extLst>
              </a:tr>
              <a:tr h="519193">
                <a:tc>
                  <a:txBody>
                    <a:bodyPr/>
                    <a:lstStyle/>
                    <a:p>
                      <a:pPr fontAlgn="t"/>
                      <a:r>
                        <a:rPr lang="en-US" dirty="0">
                          <a:effectLst/>
                        </a:rPr>
                        <a:t>[a-</a:t>
                      </a:r>
                      <a:r>
                        <a:rPr lang="en-US" dirty="0" err="1">
                          <a:effectLst/>
                        </a:rPr>
                        <a:t>zA</a:t>
                      </a:r>
                      <a:r>
                        <a:rPr lang="en-US" dirty="0">
                          <a:effectLst/>
                        </a:rPr>
                        <a:t>-z]</a:t>
                      </a:r>
                      <a:endParaRPr lang="en-US" dirty="0">
                        <a:solidFill>
                          <a:schemeClr val="tx1">
                            <a:lumMod val="85000"/>
                            <a:lumOff val="15000"/>
                          </a:schemeClr>
                        </a:solidFill>
                        <a:effectLst/>
                      </a:endParaRPr>
                    </a:p>
                  </a:txBody>
                  <a:tcPr marL="36576" marR="36576" marT="51206" marB="51206"/>
                </a:tc>
                <a:tc>
                  <a:txBody>
                    <a:bodyPr/>
                    <a:lstStyle/>
                    <a:p>
                      <a:pPr fontAlgn="t"/>
                      <a:r>
                        <a:rPr lang="zh-CN" altLang="en-US" dirty="0">
                          <a:effectLst/>
                        </a:rPr>
                        <a:t>匹配所有字母</a:t>
                      </a:r>
                      <a:endParaRPr lang="zh-CN" altLang="en-US" dirty="0">
                        <a:solidFill>
                          <a:schemeClr val="tx1">
                            <a:lumMod val="85000"/>
                            <a:lumOff val="15000"/>
                          </a:schemeClr>
                        </a:solidFill>
                        <a:effectLst/>
                      </a:endParaRPr>
                    </a:p>
                  </a:txBody>
                  <a:tcPr marL="36576" marR="36576" marT="51206" marB="51206"/>
                </a:tc>
                <a:extLst>
                  <a:ext uri="{0D108BD9-81ED-4DB2-BD59-A6C34878D82A}">
                    <a16:rowId xmlns:a16="http://schemas.microsoft.com/office/drawing/2014/main" val="1077566862"/>
                  </a:ext>
                </a:extLst>
              </a:tr>
            </a:tbl>
          </a:graphicData>
        </a:graphic>
      </p:graphicFrame>
      <p:pic>
        <p:nvPicPr>
          <p:cNvPr id="16" name="图片 15">
            <a:extLst>
              <a:ext uri="{FF2B5EF4-FFF2-40B4-BE49-F238E27FC236}">
                <a16:creationId xmlns:a16="http://schemas.microsoft.com/office/drawing/2014/main" id="{7E2D529A-22BF-4909-AAA2-4E12B9D601ED}"/>
              </a:ext>
            </a:extLst>
          </p:cNvPr>
          <p:cNvPicPr>
            <a:picLocks noChangeAspect="1"/>
          </p:cNvPicPr>
          <p:nvPr/>
        </p:nvPicPr>
        <p:blipFill>
          <a:blip r:embed="rId3"/>
          <a:stretch>
            <a:fillRect/>
          </a:stretch>
        </p:blipFill>
        <p:spPr>
          <a:xfrm>
            <a:off x="6275174" y="4406203"/>
            <a:ext cx="2222889" cy="1688270"/>
          </a:xfrm>
          <a:prstGeom prst="rect">
            <a:avLst/>
          </a:prstGeom>
        </p:spPr>
      </p:pic>
      <p:pic>
        <p:nvPicPr>
          <p:cNvPr id="17" name="图片 16">
            <a:extLst>
              <a:ext uri="{FF2B5EF4-FFF2-40B4-BE49-F238E27FC236}">
                <a16:creationId xmlns:a16="http://schemas.microsoft.com/office/drawing/2014/main" id="{15F80B1C-493B-4141-809E-6627094D9C05}"/>
              </a:ext>
            </a:extLst>
          </p:cNvPr>
          <p:cNvPicPr>
            <a:picLocks noChangeAspect="1"/>
          </p:cNvPicPr>
          <p:nvPr/>
        </p:nvPicPr>
        <p:blipFill>
          <a:blip r:embed="rId4"/>
          <a:stretch>
            <a:fillRect/>
          </a:stretch>
        </p:blipFill>
        <p:spPr>
          <a:xfrm>
            <a:off x="1612834" y="4252278"/>
            <a:ext cx="1427606" cy="1996121"/>
          </a:xfrm>
          <a:prstGeom prst="rect">
            <a:avLst/>
          </a:prstGeom>
        </p:spPr>
      </p:pic>
      <p:pic>
        <p:nvPicPr>
          <p:cNvPr id="18" name="图片 17">
            <a:extLst>
              <a:ext uri="{FF2B5EF4-FFF2-40B4-BE49-F238E27FC236}">
                <a16:creationId xmlns:a16="http://schemas.microsoft.com/office/drawing/2014/main" id="{87EF5DDE-BA6B-42C6-8F8F-09C6FEAE5132}"/>
              </a:ext>
            </a:extLst>
          </p:cNvPr>
          <p:cNvPicPr>
            <a:picLocks noChangeAspect="1"/>
          </p:cNvPicPr>
          <p:nvPr/>
        </p:nvPicPr>
        <p:blipFill>
          <a:blip r:embed="rId5"/>
          <a:stretch>
            <a:fillRect/>
          </a:stretch>
        </p:blipFill>
        <p:spPr>
          <a:xfrm>
            <a:off x="3497641" y="4727829"/>
            <a:ext cx="2312689" cy="1129762"/>
          </a:xfrm>
          <a:prstGeom prst="rect">
            <a:avLst/>
          </a:prstGeom>
        </p:spPr>
      </p:pic>
    </p:spTree>
    <p:extLst>
      <p:ext uri="{BB962C8B-B14F-4D97-AF65-F5344CB8AC3E}">
        <p14:creationId xmlns:p14="http://schemas.microsoft.com/office/powerpoint/2010/main" val="161428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103312" y="1493822"/>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dirty="0"/>
              <a:t>2</a:t>
            </a:r>
            <a:r>
              <a:rPr lang="zh-CN" altLang="en-US" dirty="0"/>
              <a:t>、预定义类</a:t>
            </a:r>
            <a:endParaRPr lang="en-US" altLang="zh-CN" dirty="0"/>
          </a:p>
        </p:txBody>
      </p:sp>
      <p:graphicFrame>
        <p:nvGraphicFramePr>
          <p:cNvPr id="19" name="表格 18">
            <a:extLst>
              <a:ext uri="{FF2B5EF4-FFF2-40B4-BE49-F238E27FC236}">
                <a16:creationId xmlns:a16="http://schemas.microsoft.com/office/drawing/2014/main" id="{C495D96F-51B5-4C8D-8FDA-C6DCDF29FACE}"/>
              </a:ext>
            </a:extLst>
          </p:cNvPr>
          <p:cNvGraphicFramePr>
            <a:graphicFrameLocks noGrp="1"/>
          </p:cNvGraphicFramePr>
          <p:nvPr>
            <p:extLst>
              <p:ext uri="{D42A27DB-BD31-4B8C-83A1-F6EECF244321}">
                <p14:modId xmlns:p14="http://schemas.microsoft.com/office/powerpoint/2010/main" val="3082134281"/>
              </p:ext>
            </p:extLst>
          </p:nvPr>
        </p:nvGraphicFramePr>
        <p:xfrm>
          <a:off x="646112" y="2105459"/>
          <a:ext cx="7529168" cy="4502969"/>
        </p:xfrm>
        <a:graphic>
          <a:graphicData uri="http://schemas.openxmlformats.org/drawingml/2006/table">
            <a:tbl>
              <a:tblPr>
                <a:tableStyleId>{E8B1032C-EA38-4F05-BA0D-38AFFFC7BED3}</a:tableStyleId>
              </a:tblPr>
              <a:tblGrid>
                <a:gridCol w="1690623">
                  <a:extLst>
                    <a:ext uri="{9D8B030D-6E8A-4147-A177-3AD203B41FA5}">
                      <a16:colId xmlns:a16="http://schemas.microsoft.com/office/drawing/2014/main" val="4148196131"/>
                    </a:ext>
                  </a:extLst>
                </a:gridCol>
                <a:gridCol w="2408945">
                  <a:extLst>
                    <a:ext uri="{9D8B030D-6E8A-4147-A177-3AD203B41FA5}">
                      <a16:colId xmlns:a16="http://schemas.microsoft.com/office/drawing/2014/main" val="1423285969"/>
                    </a:ext>
                  </a:extLst>
                </a:gridCol>
                <a:gridCol w="3429600">
                  <a:extLst>
                    <a:ext uri="{9D8B030D-6E8A-4147-A177-3AD203B41FA5}">
                      <a16:colId xmlns:a16="http://schemas.microsoft.com/office/drawing/2014/main" val="600261503"/>
                    </a:ext>
                  </a:extLst>
                </a:gridCol>
              </a:tblGrid>
              <a:tr h="279544">
                <a:tc>
                  <a:txBody>
                    <a:bodyPr/>
                    <a:lstStyle/>
                    <a:p>
                      <a:pPr marL="0" algn="l" defTabSz="457200" rtl="0" eaLnBrk="1" fontAlgn="t" latinLnBrk="0" hangingPunct="1"/>
                      <a:r>
                        <a:rPr lang="zh-CN" altLang="en-US" sz="1800" kern="1200" dirty="0">
                          <a:effectLst/>
                        </a:rPr>
                        <a:t>字符</a:t>
                      </a:r>
                      <a:endParaRPr lang="zh-CN" alt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等价类</a:t>
                      </a:r>
                      <a:endParaRPr lang="zh-CN" alt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含义</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4158328773"/>
                  </a:ext>
                </a:extLst>
              </a:tr>
              <a:tr h="569530">
                <a:tc>
                  <a:txBody>
                    <a:bodyPr/>
                    <a:lstStyle/>
                    <a:p>
                      <a:pPr marL="0" algn="l" defTabSz="457200" rtl="0" eaLnBrk="1" fontAlgn="t" latinLnBrk="0" hangingPunct="1"/>
                      <a:r>
                        <a:rPr lang="en-US" altLang="zh-CN" sz="1800" kern="1200" dirty="0">
                          <a:effectLst/>
                        </a:rPr>
                        <a:t>.</a:t>
                      </a:r>
                      <a:endParaRPr lang="en-US" altLang="zh-CN"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sz="1800" kern="1200" dirty="0">
                          <a:effectLst/>
                        </a:rPr>
                        <a:t>[^\n\r]</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除了回车符和换行符之外的所有字符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2555596323"/>
                  </a:ext>
                </a:extLst>
              </a:tr>
              <a:tr h="506994">
                <a:tc>
                  <a:txBody>
                    <a:bodyPr/>
                    <a:lstStyle/>
                    <a:p>
                      <a:pPr marL="0" algn="l" defTabSz="457200" rtl="0" eaLnBrk="1" fontAlgn="t" latinLnBrk="0" hangingPunct="1"/>
                      <a:r>
                        <a:rPr lang="en-US" sz="1800" kern="1200" dirty="0">
                          <a:effectLst/>
                        </a:rPr>
                        <a:t>\d</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altLang="zh-CN" sz="1800" kern="1200">
                          <a:effectLst/>
                        </a:rPr>
                        <a:t>[0-9]</a:t>
                      </a:r>
                      <a:endParaRPr lang="en-US" altLang="zh-CN"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数字字符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641121564"/>
                  </a:ext>
                </a:extLst>
              </a:tr>
              <a:tr h="516048">
                <a:tc>
                  <a:txBody>
                    <a:bodyPr/>
                    <a:lstStyle/>
                    <a:p>
                      <a:pPr marL="0" algn="l" defTabSz="457200" rtl="0" eaLnBrk="1" fontAlgn="t" latinLnBrk="0" hangingPunct="1"/>
                      <a:r>
                        <a:rPr lang="en-US" sz="1800" kern="1200">
                          <a:effectLst/>
                        </a:rPr>
                        <a:t>\D</a:t>
                      </a:r>
                      <a:endParaRPr lang="en-US"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altLang="zh-CN" sz="1800" kern="1200">
                          <a:effectLst/>
                        </a:rPr>
                        <a:t>[^0-9]</a:t>
                      </a:r>
                      <a:endParaRPr lang="en-US" altLang="zh-CN"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非数字字符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2137453779"/>
                  </a:ext>
                </a:extLst>
              </a:tr>
              <a:tr h="671426">
                <a:tc>
                  <a:txBody>
                    <a:bodyPr/>
                    <a:lstStyle/>
                    <a:p>
                      <a:pPr marL="0" algn="l" defTabSz="457200" rtl="0" eaLnBrk="1" fontAlgn="t" latinLnBrk="0" hangingPunct="1"/>
                      <a:r>
                        <a:rPr lang="en-US" sz="1800" kern="1200" dirty="0">
                          <a:effectLst/>
                        </a:rPr>
                        <a:t>\s</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pt-BR" sz="1800" kern="1200">
                          <a:effectLst/>
                        </a:rPr>
                        <a:t>[ \t\n\x0B\f\r]</a:t>
                      </a:r>
                      <a:endParaRPr lang="pt-BR"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空白符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505635847"/>
                  </a:ext>
                </a:extLst>
              </a:tr>
              <a:tr h="671426">
                <a:tc>
                  <a:txBody>
                    <a:bodyPr/>
                    <a:lstStyle/>
                    <a:p>
                      <a:pPr marL="0" algn="l" defTabSz="457200" rtl="0" eaLnBrk="1" fontAlgn="t" latinLnBrk="0" hangingPunct="1"/>
                      <a:r>
                        <a:rPr lang="en-US" sz="1800" kern="1200" dirty="0">
                          <a:effectLst/>
                        </a:rPr>
                        <a:t>\S</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pt-BR" sz="1800" kern="1200" dirty="0">
                          <a:effectLst/>
                        </a:rPr>
                        <a:t>[^ \t\n\x0B\f\r]</a:t>
                      </a:r>
                      <a:endParaRPr lang="pt-BR"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非空白符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3329854145"/>
                  </a:ext>
                </a:extLst>
              </a:tr>
              <a:tr h="671426">
                <a:tc>
                  <a:txBody>
                    <a:bodyPr/>
                    <a:lstStyle/>
                    <a:p>
                      <a:pPr marL="0" algn="l" defTabSz="457200" rtl="0" eaLnBrk="1" fontAlgn="t" latinLnBrk="0" hangingPunct="1"/>
                      <a:r>
                        <a:rPr lang="en-US" sz="1800" kern="1200">
                          <a:effectLst/>
                        </a:rPr>
                        <a:t>\w</a:t>
                      </a:r>
                      <a:endParaRPr lang="en-US"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sz="1800" kern="1200" dirty="0">
                          <a:effectLst/>
                        </a:rPr>
                        <a:t>[a-zA-Z_0-9]</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单词字符（字母、数字、下划线）</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884256563"/>
                  </a:ext>
                </a:extLst>
              </a:tr>
              <a:tr h="475485">
                <a:tc>
                  <a:txBody>
                    <a:bodyPr/>
                    <a:lstStyle/>
                    <a:p>
                      <a:pPr marL="0" algn="l" defTabSz="457200" rtl="0" eaLnBrk="1" fontAlgn="t" latinLnBrk="0" hangingPunct="1"/>
                      <a:r>
                        <a:rPr lang="en-US" sz="1800" kern="1200">
                          <a:effectLst/>
                        </a:rPr>
                        <a:t>\W</a:t>
                      </a:r>
                      <a:endParaRPr lang="en-US"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sz="1800" kern="1200" dirty="0">
                          <a:effectLst/>
                        </a:rPr>
                        <a:t>[^a-zA-Z_0-9]</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非单词字符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2781589705"/>
                  </a:ext>
                </a:extLst>
              </a:tr>
            </a:tbl>
          </a:graphicData>
        </a:graphic>
      </p:graphicFrame>
      <p:pic>
        <p:nvPicPr>
          <p:cNvPr id="20" name="图片 19">
            <a:extLst>
              <a:ext uri="{FF2B5EF4-FFF2-40B4-BE49-F238E27FC236}">
                <a16:creationId xmlns:a16="http://schemas.microsoft.com/office/drawing/2014/main" id="{F81F068E-C474-4070-A6DE-0ED6DDEAC293}"/>
              </a:ext>
            </a:extLst>
          </p:cNvPr>
          <p:cNvPicPr>
            <a:picLocks noChangeAspect="1"/>
          </p:cNvPicPr>
          <p:nvPr/>
        </p:nvPicPr>
        <p:blipFill>
          <a:blip r:embed="rId3"/>
          <a:stretch>
            <a:fillRect/>
          </a:stretch>
        </p:blipFill>
        <p:spPr>
          <a:xfrm>
            <a:off x="8449463" y="3429000"/>
            <a:ext cx="3521883" cy="699381"/>
          </a:xfrm>
          <a:prstGeom prst="rect">
            <a:avLst/>
          </a:prstGeom>
        </p:spPr>
      </p:pic>
      <p:sp>
        <p:nvSpPr>
          <p:cNvPr id="21" name="文本框 20">
            <a:extLst>
              <a:ext uri="{FF2B5EF4-FFF2-40B4-BE49-F238E27FC236}">
                <a16:creationId xmlns:a16="http://schemas.microsoft.com/office/drawing/2014/main" id="{3130915D-7C1E-45BC-81C3-4EF4DB2F5328}"/>
              </a:ext>
            </a:extLst>
          </p:cNvPr>
          <p:cNvSpPr txBox="1"/>
          <p:nvPr/>
        </p:nvSpPr>
        <p:spPr>
          <a:xfrm>
            <a:off x="8691327" y="2245259"/>
            <a:ext cx="2239432" cy="923330"/>
          </a:xfrm>
          <a:prstGeom prst="rect">
            <a:avLst/>
          </a:prstGeom>
          <a:noFill/>
        </p:spPr>
        <p:txBody>
          <a:bodyPr wrap="square" rtlCol="0">
            <a:spAutoFit/>
          </a:bodyPr>
          <a:lstStyle/>
          <a:p>
            <a:r>
              <a:rPr lang="zh-CN" altLang="en-US" dirty="0"/>
              <a:t>例子：</a:t>
            </a:r>
            <a:endParaRPr lang="en-US" altLang="zh-CN" dirty="0"/>
          </a:p>
          <a:p>
            <a:endParaRPr lang="en-US" altLang="zh-CN" dirty="0"/>
          </a:p>
          <a:p>
            <a:r>
              <a:rPr lang="en-US" altLang="zh-CN" dirty="0" err="1"/>
              <a:t>abc</a:t>
            </a:r>
            <a:r>
              <a:rPr lang="en-US" altLang="zh-CN" dirty="0"/>
              <a:t>\d.</a:t>
            </a:r>
            <a:endParaRPr lang="zh-CN" altLang="en-US" dirty="0"/>
          </a:p>
        </p:txBody>
      </p:sp>
    </p:spTree>
    <p:extLst>
      <p:ext uri="{BB962C8B-B14F-4D97-AF65-F5344CB8AC3E}">
        <p14:creationId xmlns:p14="http://schemas.microsoft.com/office/powerpoint/2010/main" val="32421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103312" y="1493822"/>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dirty="0"/>
              <a:t>3</a:t>
            </a:r>
            <a:r>
              <a:rPr lang="zh-CN" altLang="en-US" dirty="0"/>
              <a:t>、边界</a:t>
            </a:r>
            <a:endParaRPr lang="en-US" altLang="zh-CN" dirty="0"/>
          </a:p>
        </p:txBody>
      </p:sp>
      <p:graphicFrame>
        <p:nvGraphicFramePr>
          <p:cNvPr id="15" name="内容占位符 4">
            <a:extLst>
              <a:ext uri="{FF2B5EF4-FFF2-40B4-BE49-F238E27FC236}">
                <a16:creationId xmlns:a16="http://schemas.microsoft.com/office/drawing/2014/main" id="{42F4618D-AF10-400F-9771-93132C5C8291}"/>
              </a:ext>
            </a:extLst>
          </p:cNvPr>
          <p:cNvGraphicFramePr>
            <a:graphicFrameLocks/>
          </p:cNvGraphicFramePr>
          <p:nvPr>
            <p:extLst>
              <p:ext uri="{D42A27DB-BD31-4B8C-83A1-F6EECF244321}">
                <p14:modId xmlns:p14="http://schemas.microsoft.com/office/powerpoint/2010/main" val="787520221"/>
              </p:ext>
            </p:extLst>
          </p:nvPr>
        </p:nvGraphicFramePr>
        <p:xfrm>
          <a:off x="646111" y="2573558"/>
          <a:ext cx="4943192" cy="2231140"/>
        </p:xfrm>
        <a:graphic>
          <a:graphicData uri="http://schemas.openxmlformats.org/drawingml/2006/table">
            <a:tbl>
              <a:tblPr>
                <a:tableStyleId>{E8B1032C-EA38-4F05-BA0D-38AFFFC7BED3}</a:tableStyleId>
              </a:tblPr>
              <a:tblGrid>
                <a:gridCol w="1493822">
                  <a:extLst>
                    <a:ext uri="{9D8B030D-6E8A-4147-A177-3AD203B41FA5}">
                      <a16:colId xmlns:a16="http://schemas.microsoft.com/office/drawing/2014/main" val="3974279876"/>
                    </a:ext>
                  </a:extLst>
                </a:gridCol>
                <a:gridCol w="3449370">
                  <a:extLst>
                    <a:ext uri="{9D8B030D-6E8A-4147-A177-3AD203B41FA5}">
                      <a16:colId xmlns:a16="http://schemas.microsoft.com/office/drawing/2014/main" val="3315518944"/>
                    </a:ext>
                  </a:extLst>
                </a:gridCol>
              </a:tblGrid>
              <a:tr h="0">
                <a:tc>
                  <a:txBody>
                    <a:bodyPr/>
                    <a:lstStyle/>
                    <a:p>
                      <a:pPr algn="l"/>
                      <a:r>
                        <a:rPr lang="zh-CN" altLang="en-US" dirty="0">
                          <a:effectLst/>
                        </a:rPr>
                        <a:t>字符</a:t>
                      </a:r>
                      <a:endParaRPr lang="zh-CN" altLang="en-US" dirty="0">
                        <a:solidFill>
                          <a:schemeClr val="tx1"/>
                        </a:solidFill>
                        <a:effectLst/>
                      </a:endParaRPr>
                    </a:p>
                  </a:txBody>
                  <a:tcPr marL="102413" marR="102413" marT="58522" marB="58522" anchor="ctr"/>
                </a:tc>
                <a:tc>
                  <a:txBody>
                    <a:bodyPr/>
                    <a:lstStyle/>
                    <a:p>
                      <a:pPr algn="l"/>
                      <a:r>
                        <a:rPr lang="zh-CN" altLang="en-US" dirty="0">
                          <a:effectLst/>
                        </a:rPr>
                        <a:t>含义</a:t>
                      </a:r>
                      <a:endParaRPr lang="zh-CN" altLang="en-US" dirty="0">
                        <a:solidFill>
                          <a:schemeClr val="tx1"/>
                        </a:solidFill>
                        <a:effectLst/>
                      </a:endParaRPr>
                    </a:p>
                  </a:txBody>
                  <a:tcPr marL="102413" marR="102413" marT="58522" marB="58522" anchor="ctr"/>
                </a:tc>
                <a:extLst>
                  <a:ext uri="{0D108BD9-81ED-4DB2-BD59-A6C34878D82A}">
                    <a16:rowId xmlns:a16="http://schemas.microsoft.com/office/drawing/2014/main" val="3138744132"/>
                  </a:ext>
                </a:extLst>
              </a:tr>
              <a:tr h="0">
                <a:tc>
                  <a:txBody>
                    <a:bodyPr/>
                    <a:lstStyle/>
                    <a:p>
                      <a:pPr algn="l"/>
                      <a:r>
                        <a:rPr lang="en-US" altLang="zh-CN">
                          <a:effectLst/>
                        </a:rPr>
                        <a:t>^</a:t>
                      </a:r>
                      <a:endParaRPr lang="en-US" altLang="zh-CN">
                        <a:solidFill>
                          <a:schemeClr val="bg1"/>
                        </a:solidFill>
                        <a:effectLst/>
                      </a:endParaRPr>
                    </a:p>
                  </a:txBody>
                  <a:tcPr marL="102413" marR="102413" marT="58522" marB="58522" anchor="ctr"/>
                </a:tc>
                <a:tc>
                  <a:txBody>
                    <a:bodyPr/>
                    <a:lstStyle/>
                    <a:p>
                      <a:pPr algn="l"/>
                      <a:r>
                        <a:rPr lang="zh-CN" altLang="en-US">
                          <a:effectLst/>
                        </a:rPr>
                        <a:t>以</a:t>
                      </a:r>
                      <a:r>
                        <a:rPr lang="en-US">
                          <a:effectLst/>
                        </a:rPr>
                        <a:t>xx</a:t>
                      </a:r>
                      <a:r>
                        <a:rPr lang="zh-CN" altLang="en-US">
                          <a:effectLst/>
                        </a:rPr>
                        <a:t>开头</a:t>
                      </a:r>
                      <a:endParaRPr lang="zh-CN" altLang="en-US">
                        <a:solidFill>
                          <a:schemeClr val="bg1"/>
                        </a:solidFill>
                        <a:effectLst/>
                      </a:endParaRPr>
                    </a:p>
                  </a:txBody>
                  <a:tcPr marL="102413" marR="102413" marT="58522" marB="58522" anchor="ctr"/>
                </a:tc>
                <a:extLst>
                  <a:ext uri="{0D108BD9-81ED-4DB2-BD59-A6C34878D82A}">
                    <a16:rowId xmlns:a16="http://schemas.microsoft.com/office/drawing/2014/main" val="1748295273"/>
                  </a:ext>
                </a:extLst>
              </a:tr>
              <a:tr h="0">
                <a:tc>
                  <a:txBody>
                    <a:bodyPr/>
                    <a:lstStyle/>
                    <a:p>
                      <a:pPr algn="l"/>
                      <a:r>
                        <a:rPr lang="en-US" altLang="zh-CN">
                          <a:effectLst/>
                        </a:rPr>
                        <a:t>$</a:t>
                      </a:r>
                      <a:endParaRPr lang="en-US" altLang="zh-CN">
                        <a:solidFill>
                          <a:schemeClr val="bg1"/>
                        </a:solidFill>
                        <a:effectLst/>
                      </a:endParaRPr>
                    </a:p>
                  </a:txBody>
                  <a:tcPr marL="102413" marR="102413" marT="58522" marB="58522" anchor="ctr"/>
                </a:tc>
                <a:tc>
                  <a:txBody>
                    <a:bodyPr/>
                    <a:lstStyle/>
                    <a:p>
                      <a:pPr algn="l"/>
                      <a:r>
                        <a:rPr lang="zh-CN" altLang="en-US">
                          <a:effectLst/>
                        </a:rPr>
                        <a:t>以</a:t>
                      </a:r>
                      <a:r>
                        <a:rPr lang="en-US">
                          <a:effectLst/>
                        </a:rPr>
                        <a:t>xx</a:t>
                      </a:r>
                      <a:r>
                        <a:rPr lang="zh-CN" altLang="en-US">
                          <a:effectLst/>
                        </a:rPr>
                        <a:t>结尾</a:t>
                      </a:r>
                      <a:endParaRPr lang="zh-CN" altLang="en-US">
                        <a:solidFill>
                          <a:schemeClr val="bg1"/>
                        </a:solidFill>
                        <a:effectLst/>
                      </a:endParaRPr>
                    </a:p>
                  </a:txBody>
                  <a:tcPr marL="102413" marR="102413" marT="58522" marB="58522" anchor="ctr"/>
                </a:tc>
                <a:extLst>
                  <a:ext uri="{0D108BD9-81ED-4DB2-BD59-A6C34878D82A}">
                    <a16:rowId xmlns:a16="http://schemas.microsoft.com/office/drawing/2014/main" val="4094868344"/>
                  </a:ext>
                </a:extLst>
              </a:tr>
              <a:tr h="0">
                <a:tc>
                  <a:txBody>
                    <a:bodyPr/>
                    <a:lstStyle/>
                    <a:p>
                      <a:pPr algn="l"/>
                      <a:r>
                        <a:rPr lang="en-US">
                          <a:effectLst/>
                        </a:rPr>
                        <a:t>\b</a:t>
                      </a:r>
                      <a:endParaRPr lang="en-US">
                        <a:solidFill>
                          <a:schemeClr val="bg1"/>
                        </a:solidFill>
                        <a:effectLst/>
                      </a:endParaRPr>
                    </a:p>
                  </a:txBody>
                  <a:tcPr marL="102413" marR="102413" marT="58522" marB="58522" anchor="ctr"/>
                </a:tc>
                <a:tc>
                  <a:txBody>
                    <a:bodyPr/>
                    <a:lstStyle/>
                    <a:p>
                      <a:pPr algn="l"/>
                      <a:r>
                        <a:rPr lang="zh-CN" altLang="en-US">
                          <a:effectLst/>
                        </a:rPr>
                        <a:t>单词边界，指</a:t>
                      </a:r>
                      <a:r>
                        <a:rPr lang="en-US" altLang="zh-CN">
                          <a:effectLst/>
                        </a:rPr>
                        <a:t>[</a:t>
                      </a:r>
                      <a:r>
                        <a:rPr lang="en-US">
                          <a:effectLst/>
                        </a:rPr>
                        <a:t>a-zA-Z_0-9]</a:t>
                      </a:r>
                      <a:r>
                        <a:rPr lang="zh-CN" altLang="en-US">
                          <a:effectLst/>
                        </a:rPr>
                        <a:t>之外的字符</a:t>
                      </a:r>
                      <a:endParaRPr lang="zh-CN" altLang="en-US">
                        <a:solidFill>
                          <a:schemeClr val="bg1"/>
                        </a:solidFill>
                        <a:effectLst/>
                      </a:endParaRPr>
                    </a:p>
                  </a:txBody>
                  <a:tcPr marL="102413" marR="102413" marT="58522" marB="58522" anchor="ctr"/>
                </a:tc>
                <a:extLst>
                  <a:ext uri="{0D108BD9-81ED-4DB2-BD59-A6C34878D82A}">
                    <a16:rowId xmlns:a16="http://schemas.microsoft.com/office/drawing/2014/main" val="707557409"/>
                  </a:ext>
                </a:extLst>
              </a:tr>
              <a:tr h="0">
                <a:tc>
                  <a:txBody>
                    <a:bodyPr/>
                    <a:lstStyle/>
                    <a:p>
                      <a:pPr algn="l"/>
                      <a:r>
                        <a:rPr lang="en-US">
                          <a:effectLst/>
                        </a:rPr>
                        <a:t>\B</a:t>
                      </a:r>
                      <a:endParaRPr lang="en-US">
                        <a:solidFill>
                          <a:schemeClr val="bg1"/>
                        </a:solidFill>
                        <a:effectLst/>
                      </a:endParaRPr>
                    </a:p>
                  </a:txBody>
                  <a:tcPr marL="102413" marR="102413" marT="58522" marB="58522" anchor="ctr"/>
                </a:tc>
                <a:tc>
                  <a:txBody>
                    <a:bodyPr/>
                    <a:lstStyle/>
                    <a:p>
                      <a:pPr algn="l"/>
                      <a:r>
                        <a:rPr lang="zh-CN" altLang="en-US" dirty="0">
                          <a:effectLst/>
                        </a:rPr>
                        <a:t>非单词边界</a:t>
                      </a:r>
                      <a:endParaRPr lang="zh-CN" altLang="en-US" dirty="0">
                        <a:solidFill>
                          <a:schemeClr val="bg1"/>
                        </a:solidFill>
                        <a:effectLst/>
                      </a:endParaRPr>
                    </a:p>
                  </a:txBody>
                  <a:tcPr marL="102413" marR="102413" marT="58522" marB="58522" anchor="ctr"/>
                </a:tc>
                <a:extLst>
                  <a:ext uri="{0D108BD9-81ED-4DB2-BD59-A6C34878D82A}">
                    <a16:rowId xmlns:a16="http://schemas.microsoft.com/office/drawing/2014/main" val="3655306630"/>
                  </a:ext>
                </a:extLst>
              </a:tr>
            </a:tbl>
          </a:graphicData>
        </a:graphic>
      </p:graphicFrame>
      <p:pic>
        <p:nvPicPr>
          <p:cNvPr id="16" name="图片 15">
            <a:extLst>
              <a:ext uri="{FF2B5EF4-FFF2-40B4-BE49-F238E27FC236}">
                <a16:creationId xmlns:a16="http://schemas.microsoft.com/office/drawing/2014/main" id="{6FAAA459-CEFF-4861-9841-27688174D3B5}"/>
              </a:ext>
            </a:extLst>
          </p:cNvPr>
          <p:cNvPicPr>
            <a:picLocks noChangeAspect="1"/>
          </p:cNvPicPr>
          <p:nvPr/>
        </p:nvPicPr>
        <p:blipFill>
          <a:blip r:embed="rId3"/>
          <a:stretch>
            <a:fillRect/>
          </a:stretch>
        </p:blipFill>
        <p:spPr>
          <a:xfrm>
            <a:off x="6154232" y="3641397"/>
            <a:ext cx="5427218" cy="1825189"/>
          </a:xfrm>
          <a:prstGeom prst="rect">
            <a:avLst/>
          </a:prstGeom>
        </p:spPr>
      </p:pic>
      <p:sp>
        <p:nvSpPr>
          <p:cNvPr id="17" name="文本框 16">
            <a:extLst>
              <a:ext uri="{FF2B5EF4-FFF2-40B4-BE49-F238E27FC236}">
                <a16:creationId xmlns:a16="http://schemas.microsoft.com/office/drawing/2014/main" id="{642D222B-B90E-4CF1-B662-D8B85CB9DCA1}"/>
              </a:ext>
            </a:extLst>
          </p:cNvPr>
          <p:cNvSpPr txBox="1"/>
          <p:nvPr/>
        </p:nvSpPr>
        <p:spPr>
          <a:xfrm>
            <a:off x="6971168" y="2388892"/>
            <a:ext cx="1896673" cy="923330"/>
          </a:xfrm>
          <a:prstGeom prst="rect">
            <a:avLst/>
          </a:prstGeom>
          <a:noFill/>
        </p:spPr>
        <p:txBody>
          <a:bodyPr wrap="none" rtlCol="0">
            <a:spAutoFit/>
          </a:bodyPr>
          <a:lstStyle/>
          <a:p>
            <a:r>
              <a:rPr lang="zh-CN" altLang="en-US" dirty="0"/>
              <a:t>例子：</a:t>
            </a:r>
            <a:endParaRPr lang="en-US" altLang="zh-CN" dirty="0"/>
          </a:p>
          <a:p>
            <a:endParaRPr lang="en-US" altLang="zh-CN" dirty="0"/>
          </a:p>
          <a:p>
            <a:r>
              <a:rPr lang="en-US" altLang="zh-CN" dirty="0"/>
              <a:t>^[a-</a:t>
            </a:r>
            <a:r>
              <a:rPr lang="en-US" altLang="zh-CN" dirty="0" err="1"/>
              <a:t>zA</a:t>
            </a:r>
            <a:r>
              <a:rPr lang="en-US" altLang="zh-CN" dirty="0"/>
              <a:t>-z_]\w+$</a:t>
            </a:r>
            <a:endParaRPr lang="zh-CN" altLang="en-US" dirty="0"/>
          </a:p>
        </p:txBody>
      </p:sp>
    </p:spTree>
    <p:extLst>
      <p:ext uri="{BB962C8B-B14F-4D97-AF65-F5344CB8AC3E}">
        <p14:creationId xmlns:p14="http://schemas.microsoft.com/office/powerpoint/2010/main" val="335816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1137258"/>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dirty="0"/>
              <a:t>4</a:t>
            </a:r>
            <a:r>
              <a:rPr lang="zh-CN" altLang="en-US" dirty="0"/>
              <a:t>、量词</a:t>
            </a:r>
            <a:endParaRPr lang="en-US" altLang="zh-CN" dirty="0"/>
          </a:p>
        </p:txBody>
      </p:sp>
      <p:graphicFrame>
        <p:nvGraphicFramePr>
          <p:cNvPr id="18" name="表格 17">
            <a:extLst>
              <a:ext uri="{FF2B5EF4-FFF2-40B4-BE49-F238E27FC236}">
                <a16:creationId xmlns:a16="http://schemas.microsoft.com/office/drawing/2014/main" id="{15242D61-3667-4439-AEAE-43DFE601FD15}"/>
              </a:ext>
            </a:extLst>
          </p:cNvPr>
          <p:cNvGraphicFramePr>
            <a:graphicFrameLocks noGrp="1"/>
          </p:cNvGraphicFramePr>
          <p:nvPr>
            <p:extLst>
              <p:ext uri="{D42A27DB-BD31-4B8C-83A1-F6EECF244321}">
                <p14:modId xmlns:p14="http://schemas.microsoft.com/office/powerpoint/2010/main" val="482318932"/>
              </p:ext>
            </p:extLst>
          </p:nvPr>
        </p:nvGraphicFramePr>
        <p:xfrm>
          <a:off x="362511" y="1771327"/>
          <a:ext cx="5839112" cy="4960428"/>
        </p:xfrm>
        <a:graphic>
          <a:graphicData uri="http://schemas.openxmlformats.org/drawingml/2006/table">
            <a:tbl>
              <a:tblPr>
                <a:tableStyleId>{E8B1032C-EA38-4F05-BA0D-38AFFFC7BED3}</a:tableStyleId>
              </a:tblPr>
              <a:tblGrid>
                <a:gridCol w="946457">
                  <a:extLst>
                    <a:ext uri="{9D8B030D-6E8A-4147-A177-3AD203B41FA5}">
                      <a16:colId xmlns:a16="http://schemas.microsoft.com/office/drawing/2014/main" val="1706816317"/>
                    </a:ext>
                  </a:extLst>
                </a:gridCol>
                <a:gridCol w="2783197">
                  <a:extLst>
                    <a:ext uri="{9D8B030D-6E8A-4147-A177-3AD203B41FA5}">
                      <a16:colId xmlns:a16="http://schemas.microsoft.com/office/drawing/2014/main" val="1493723837"/>
                    </a:ext>
                  </a:extLst>
                </a:gridCol>
                <a:gridCol w="2109458">
                  <a:extLst>
                    <a:ext uri="{9D8B030D-6E8A-4147-A177-3AD203B41FA5}">
                      <a16:colId xmlns:a16="http://schemas.microsoft.com/office/drawing/2014/main" val="2836253316"/>
                    </a:ext>
                  </a:extLst>
                </a:gridCol>
              </a:tblGrid>
              <a:tr h="235526">
                <a:tc>
                  <a:txBody>
                    <a:bodyPr/>
                    <a:lstStyle/>
                    <a:p>
                      <a:pPr algn="l" latinLnBrk="0"/>
                      <a:r>
                        <a:rPr lang="zh-CN" altLang="en-US" sz="1400" dirty="0">
                          <a:effectLst/>
                        </a:rPr>
                        <a:t>正则表达式</a:t>
                      </a:r>
                      <a:endParaRPr lang="zh-CN" altLang="en-US" sz="1400" dirty="0">
                        <a:solidFill>
                          <a:schemeClr val="tx1"/>
                        </a:solidFill>
                        <a:effectLst/>
                        <a:latin typeface="+mn-ea"/>
                        <a:ea typeface="+mn-ea"/>
                      </a:endParaRPr>
                    </a:p>
                  </a:txBody>
                  <a:tcPr marL="35996" marR="35996" marT="22497" marB="22497" anchor="ctr"/>
                </a:tc>
                <a:tc>
                  <a:txBody>
                    <a:bodyPr/>
                    <a:lstStyle/>
                    <a:p>
                      <a:pPr algn="l" latinLnBrk="0"/>
                      <a:r>
                        <a:rPr lang="zh-CN" altLang="en-US" sz="1400" dirty="0">
                          <a:effectLst/>
                        </a:rPr>
                        <a:t>描述</a:t>
                      </a:r>
                      <a:endParaRPr lang="zh-CN" altLang="en-US" sz="1400" dirty="0">
                        <a:solidFill>
                          <a:schemeClr val="tx1"/>
                        </a:solidFill>
                        <a:effectLst/>
                        <a:latin typeface="+mn-ea"/>
                        <a:ea typeface="+mn-ea"/>
                      </a:endParaRPr>
                    </a:p>
                  </a:txBody>
                  <a:tcPr marL="35996" marR="35996" marT="22497" marB="22497" anchor="ctr"/>
                </a:tc>
                <a:tc>
                  <a:txBody>
                    <a:bodyPr/>
                    <a:lstStyle/>
                    <a:p>
                      <a:pPr algn="l" latinLnBrk="0"/>
                      <a:r>
                        <a:rPr lang="zh-CN" altLang="en-US" sz="1400" dirty="0">
                          <a:effectLst/>
                        </a:rPr>
                        <a:t>举例</a:t>
                      </a:r>
                      <a:endParaRPr lang="zh-CN" altLang="en-US" sz="1400" dirty="0">
                        <a:solidFill>
                          <a:schemeClr val="tx1"/>
                        </a:solidFill>
                        <a:effectLst/>
                        <a:latin typeface="+mn-ea"/>
                        <a:ea typeface="+mn-ea"/>
                      </a:endParaRPr>
                    </a:p>
                  </a:txBody>
                  <a:tcPr marL="35996" marR="35996" marT="22497" marB="22497" anchor="ctr"/>
                </a:tc>
                <a:extLst>
                  <a:ext uri="{0D108BD9-81ED-4DB2-BD59-A6C34878D82A}">
                    <a16:rowId xmlns:a16="http://schemas.microsoft.com/office/drawing/2014/main" val="334131764"/>
                  </a:ext>
                </a:extLst>
              </a:tr>
              <a:tr h="793350">
                <a:tc>
                  <a:txBody>
                    <a:bodyPr/>
                    <a:lstStyle/>
                    <a:p>
                      <a:pPr algn="ctr" latinLnBrk="0"/>
                      <a:r>
                        <a:rPr lang="zh-CN" altLang="en-US" sz="1400">
                          <a:effectLst/>
                        </a:rPr>
                        <a:t>*</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zh-CN" altLang="en-US" sz="1400" dirty="0">
                          <a:effectLst/>
                        </a:rPr>
                        <a:t>匹配 </a:t>
                      </a:r>
                      <a:r>
                        <a:rPr lang="en-US" altLang="zh-CN" sz="1400" dirty="0">
                          <a:effectLst/>
                        </a:rPr>
                        <a:t>&gt;=0 </a:t>
                      </a:r>
                      <a:r>
                        <a:rPr lang="zh-CN" altLang="en-US" sz="1400" dirty="0">
                          <a:effectLst/>
                        </a:rPr>
                        <a:t>个，是 </a:t>
                      </a:r>
                      <a:r>
                        <a:rPr lang="en-US" altLang="zh-CN" sz="1400" dirty="0">
                          <a:effectLst/>
                        </a:rPr>
                        <a:t>{0,} </a:t>
                      </a:r>
                      <a:r>
                        <a:rPr lang="zh-CN" altLang="en-US" sz="1400" dirty="0">
                          <a:effectLst/>
                        </a:rPr>
                        <a:t>的简写</a:t>
                      </a:r>
                      <a:endParaRPr lang="zh-CN" altLang="en-US" sz="1400" dirty="0">
                        <a:solidFill>
                          <a:schemeClr val="bg1"/>
                        </a:solidFill>
                        <a:effectLst/>
                        <a:latin typeface="+mn-ea"/>
                        <a:ea typeface="+mn-ea"/>
                      </a:endParaRPr>
                    </a:p>
                  </a:txBody>
                  <a:tcPr marL="35996" marR="35996" marT="22497" marB="22497" anchor="ctr"/>
                </a:tc>
                <a:tc>
                  <a:txBody>
                    <a:bodyPr/>
                    <a:lstStyle/>
                    <a:p>
                      <a:pPr algn="ctr" latinLnBrk="0"/>
                      <a:r>
                        <a:rPr lang="en-US" altLang="zh-CN" sz="1400" dirty="0">
                          <a:effectLst/>
                        </a:rPr>
                        <a:t>X* </a:t>
                      </a:r>
                      <a:r>
                        <a:rPr lang="zh-CN" altLang="en-US" sz="1400" dirty="0">
                          <a:effectLst/>
                        </a:rPr>
                        <a:t>表示匹配零个或多个字母 </a:t>
                      </a:r>
                      <a:r>
                        <a:rPr lang="en-US" altLang="zh-CN" sz="1400" dirty="0">
                          <a:effectLst/>
                        </a:rPr>
                        <a:t>X</a:t>
                      </a:r>
                      <a:r>
                        <a:rPr lang="zh-CN" altLang="en-US" sz="1400" dirty="0">
                          <a:effectLst/>
                        </a:rPr>
                        <a:t>，</a:t>
                      </a:r>
                      <a:r>
                        <a:rPr lang="en-US" altLang="zh-CN" sz="1400" dirty="0">
                          <a:effectLst/>
                        </a:rPr>
                        <a:t>.* </a:t>
                      </a:r>
                      <a:r>
                        <a:rPr lang="zh-CN" altLang="en-US" sz="1400" dirty="0">
                          <a:effectLst/>
                        </a:rPr>
                        <a:t>表示匹配任何字符串</a:t>
                      </a:r>
                      <a:endParaRPr lang="zh-CN" altLang="en-US" sz="1400" dirty="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2166291581"/>
                  </a:ext>
                </a:extLst>
              </a:tr>
              <a:tr h="421468">
                <a:tc>
                  <a:txBody>
                    <a:bodyPr/>
                    <a:lstStyle/>
                    <a:p>
                      <a:pPr algn="ctr" latinLnBrk="0"/>
                      <a:r>
                        <a:rPr lang="en-US" altLang="zh-CN" sz="1400">
                          <a:effectLst/>
                        </a:rPr>
                        <a:t>+</a:t>
                      </a:r>
                      <a:endParaRPr lang="en-US" altLang="zh-CN" sz="140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匹配 </a:t>
                      </a:r>
                      <a:r>
                        <a:rPr lang="en-US" altLang="zh-CN" sz="1400">
                          <a:effectLst/>
                        </a:rPr>
                        <a:t>&gt;=1 </a:t>
                      </a:r>
                      <a:r>
                        <a:rPr lang="zh-CN" altLang="en-US" sz="1400">
                          <a:effectLst/>
                        </a:rPr>
                        <a:t>个，是 </a:t>
                      </a:r>
                      <a:r>
                        <a:rPr lang="en-US" altLang="zh-CN" sz="1400">
                          <a:effectLst/>
                        </a:rPr>
                        <a:t>{1,} </a:t>
                      </a:r>
                      <a:r>
                        <a:rPr lang="zh-CN" altLang="en-US" sz="1400">
                          <a:effectLst/>
                        </a:rPr>
                        <a:t>的简写</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X+ </a:t>
                      </a:r>
                      <a:r>
                        <a:rPr lang="zh-CN" altLang="en-US" sz="1400">
                          <a:effectLst/>
                        </a:rPr>
                        <a:t>表示匹配一个或多个字母 </a:t>
                      </a:r>
                      <a:r>
                        <a:rPr lang="en-US" altLang="zh-CN" sz="1400">
                          <a:effectLst/>
                        </a:rPr>
                        <a:t>X</a:t>
                      </a:r>
                      <a:endParaRPr lang="en-US" altLang="zh-CN"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3688738811"/>
                  </a:ext>
                </a:extLst>
              </a:tr>
              <a:tr h="421468">
                <a:tc>
                  <a:txBody>
                    <a:bodyPr/>
                    <a:lstStyle/>
                    <a:p>
                      <a:pPr algn="ctr" latinLnBrk="0"/>
                      <a:r>
                        <a:rPr lang="en-US" altLang="zh-CN" sz="1400" dirty="0">
                          <a:effectLst/>
                        </a:rPr>
                        <a:t>?</a:t>
                      </a:r>
                      <a:endParaRPr lang="en-US" altLang="zh-CN" sz="1400" dirty="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匹配 </a:t>
                      </a:r>
                      <a:r>
                        <a:rPr lang="en-US" altLang="zh-CN" sz="1400">
                          <a:effectLst/>
                        </a:rPr>
                        <a:t>1 </a:t>
                      </a:r>
                      <a:r>
                        <a:rPr lang="zh-CN" altLang="en-US" sz="1400">
                          <a:effectLst/>
                        </a:rPr>
                        <a:t>个或 </a:t>
                      </a:r>
                      <a:r>
                        <a:rPr lang="en-US" altLang="zh-CN" sz="1400">
                          <a:effectLst/>
                        </a:rPr>
                        <a:t>0 </a:t>
                      </a:r>
                      <a:r>
                        <a:rPr lang="zh-CN" altLang="en-US" sz="1400">
                          <a:effectLst/>
                        </a:rPr>
                        <a:t>个，是 </a:t>
                      </a:r>
                      <a:r>
                        <a:rPr lang="en-US" altLang="zh-CN" sz="1400">
                          <a:effectLst/>
                        </a:rPr>
                        <a:t>{0,1} </a:t>
                      </a:r>
                      <a:r>
                        <a:rPr lang="zh-CN" altLang="en-US" sz="1400">
                          <a:effectLst/>
                        </a:rPr>
                        <a:t>的简写</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X? </a:t>
                      </a:r>
                      <a:r>
                        <a:rPr lang="zh-CN" altLang="en-US" sz="1400">
                          <a:effectLst/>
                        </a:rPr>
                        <a:t>表示匹配 </a:t>
                      </a:r>
                      <a:r>
                        <a:rPr lang="en-US" altLang="zh-CN" sz="1400">
                          <a:effectLst/>
                        </a:rPr>
                        <a:t>0 </a:t>
                      </a:r>
                      <a:r>
                        <a:rPr lang="zh-CN" altLang="en-US" sz="1400">
                          <a:effectLst/>
                        </a:rPr>
                        <a:t>个或 </a:t>
                      </a:r>
                      <a:r>
                        <a:rPr lang="en-US" altLang="zh-CN" sz="1400">
                          <a:effectLst/>
                        </a:rPr>
                        <a:t>1 </a:t>
                      </a:r>
                      <a:r>
                        <a:rPr lang="zh-CN" altLang="en-US" sz="1400">
                          <a:effectLst/>
                        </a:rPr>
                        <a:t>个字母 </a:t>
                      </a:r>
                      <a:r>
                        <a:rPr lang="en-US" altLang="zh-CN" sz="1400">
                          <a:effectLst/>
                        </a:rPr>
                        <a:t>X</a:t>
                      </a:r>
                      <a:endParaRPr lang="en-US" altLang="zh-CN"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3884215695"/>
                  </a:ext>
                </a:extLst>
              </a:tr>
              <a:tr h="793350">
                <a:tc>
                  <a:txBody>
                    <a:bodyPr/>
                    <a:lstStyle/>
                    <a:p>
                      <a:pPr algn="ctr" latinLnBrk="0"/>
                      <a:r>
                        <a:rPr lang="en-US" sz="1400">
                          <a:effectLst/>
                        </a:rPr>
                        <a:t>{X}</a:t>
                      </a:r>
                      <a:endParaRPr lang="en-US" sz="140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只匹配 </a:t>
                      </a:r>
                      <a:r>
                        <a:rPr lang="en-US" altLang="zh-CN" sz="1400">
                          <a:effectLst/>
                        </a:rPr>
                        <a:t>X </a:t>
                      </a:r>
                      <a:r>
                        <a:rPr lang="zh-CN" altLang="en-US" sz="1400">
                          <a:effectLst/>
                        </a:rPr>
                        <a:t>个字符</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\d{3} </a:t>
                      </a:r>
                      <a:r>
                        <a:rPr lang="zh-CN" altLang="en-US" sz="1400">
                          <a:effectLst/>
                        </a:rPr>
                        <a:t>表示匹配 </a:t>
                      </a:r>
                      <a:r>
                        <a:rPr lang="en-US" altLang="zh-CN" sz="1400">
                          <a:effectLst/>
                        </a:rPr>
                        <a:t>3 </a:t>
                      </a:r>
                      <a:r>
                        <a:rPr lang="zh-CN" altLang="en-US" sz="1400">
                          <a:effectLst/>
                        </a:rPr>
                        <a:t>个数字，</a:t>
                      </a:r>
                      <a:r>
                        <a:rPr lang="en-US" altLang="zh-CN" sz="1400">
                          <a:effectLst/>
                        </a:rPr>
                        <a:t>.{10}</a:t>
                      </a:r>
                      <a:r>
                        <a:rPr lang="zh-CN" altLang="en-US" sz="1400">
                          <a:effectLst/>
                        </a:rPr>
                        <a:t>表示匹配任何长度是 </a:t>
                      </a:r>
                      <a:r>
                        <a:rPr lang="en-US" altLang="zh-CN" sz="1400">
                          <a:effectLst/>
                        </a:rPr>
                        <a:t>10 </a:t>
                      </a:r>
                      <a:r>
                        <a:rPr lang="zh-CN" altLang="en-US" sz="1400">
                          <a:effectLst/>
                        </a:rPr>
                        <a:t>的字符串</a:t>
                      </a:r>
                      <a:endParaRPr lang="zh-CN" altLang="en-US"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1025415193"/>
                  </a:ext>
                </a:extLst>
              </a:tr>
              <a:tr h="607410">
                <a:tc>
                  <a:txBody>
                    <a:bodyPr/>
                    <a:lstStyle/>
                    <a:p>
                      <a:pPr algn="ctr" latinLnBrk="0"/>
                      <a:r>
                        <a:rPr lang="en-US" sz="1400">
                          <a:effectLst/>
                        </a:rPr>
                        <a:t>{X,Y}</a:t>
                      </a:r>
                      <a:endParaRPr lang="en-US" sz="140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匹配 </a:t>
                      </a:r>
                      <a:r>
                        <a:rPr lang="en-US" altLang="zh-CN" sz="1400">
                          <a:effectLst/>
                        </a:rPr>
                        <a:t>&gt;=</a:t>
                      </a:r>
                      <a:r>
                        <a:rPr lang="en-US" sz="1400">
                          <a:effectLst/>
                        </a:rPr>
                        <a:t>X </a:t>
                      </a:r>
                      <a:r>
                        <a:rPr lang="zh-CN" altLang="en-US" sz="1400">
                          <a:effectLst/>
                        </a:rPr>
                        <a:t>且 </a:t>
                      </a:r>
                      <a:r>
                        <a:rPr lang="en-US" altLang="zh-CN" sz="1400">
                          <a:effectLst/>
                        </a:rPr>
                        <a:t>&lt;=</a:t>
                      </a:r>
                      <a:r>
                        <a:rPr lang="en-US" sz="1400">
                          <a:effectLst/>
                        </a:rPr>
                        <a:t>Y </a:t>
                      </a:r>
                      <a:r>
                        <a:rPr lang="zh-CN" altLang="en-US" sz="1400">
                          <a:effectLst/>
                        </a:rPr>
                        <a:t>个</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\d{1,4} </a:t>
                      </a:r>
                      <a:r>
                        <a:rPr lang="zh-CN" altLang="en-US" sz="1400">
                          <a:effectLst/>
                        </a:rPr>
                        <a:t>表示匹配至少 </a:t>
                      </a:r>
                      <a:r>
                        <a:rPr lang="en-US" altLang="zh-CN" sz="1400">
                          <a:effectLst/>
                        </a:rPr>
                        <a:t>1 </a:t>
                      </a:r>
                      <a:r>
                        <a:rPr lang="zh-CN" altLang="en-US" sz="1400">
                          <a:effectLst/>
                        </a:rPr>
                        <a:t>个最多 </a:t>
                      </a:r>
                      <a:r>
                        <a:rPr lang="en-US" altLang="zh-CN" sz="1400">
                          <a:effectLst/>
                        </a:rPr>
                        <a:t>4 </a:t>
                      </a:r>
                      <a:r>
                        <a:rPr lang="zh-CN" altLang="en-US" sz="1400">
                          <a:effectLst/>
                        </a:rPr>
                        <a:t>个数字</a:t>
                      </a:r>
                      <a:endParaRPr lang="zh-CN" altLang="en-US"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1246437951"/>
                  </a:ext>
                </a:extLst>
              </a:tr>
              <a:tr h="1351176">
                <a:tc>
                  <a:txBody>
                    <a:bodyPr/>
                    <a:lstStyle/>
                    <a:p>
                      <a:pPr algn="ctr" latinLnBrk="0"/>
                      <a:r>
                        <a:rPr lang="zh-CN" altLang="en-US" sz="1400" dirty="0">
                          <a:effectLst/>
                        </a:rPr>
                        <a:t>*</a:t>
                      </a:r>
                      <a:r>
                        <a:rPr lang="en-US" altLang="zh-CN" sz="1400" dirty="0">
                          <a:effectLst/>
                        </a:rPr>
                        <a:t>?</a:t>
                      </a:r>
                      <a:endParaRPr lang="en-US" altLang="zh-CN" sz="1400" b="0" i="0" dirty="0">
                        <a:solidFill>
                          <a:schemeClr val="bg1"/>
                        </a:solidFill>
                        <a:effectLst/>
                        <a:latin typeface="+mn-ea"/>
                        <a:ea typeface="+mn-ea"/>
                      </a:endParaRPr>
                    </a:p>
                  </a:txBody>
                  <a:tcPr marL="35996" marR="35996" marT="22497" marB="22497" anchor="ctr"/>
                </a:tc>
                <a:tc>
                  <a:txBody>
                    <a:bodyPr/>
                    <a:lstStyle/>
                    <a:p>
                      <a:pPr algn="ctr" latinLnBrk="0"/>
                      <a:r>
                        <a:rPr lang="zh-CN" altLang="en-US" sz="1400" dirty="0">
                          <a:effectLst/>
                        </a:rPr>
                        <a:t>如果 </a:t>
                      </a:r>
                      <a:r>
                        <a:rPr lang="en-US" altLang="zh-CN" sz="1400" dirty="0">
                          <a:effectLst/>
                        </a:rPr>
                        <a:t>? </a:t>
                      </a:r>
                      <a:r>
                        <a:rPr lang="zh-CN" altLang="en-US" sz="1400" dirty="0">
                          <a:effectLst/>
                        </a:rPr>
                        <a:t>是限定符 * 或 </a:t>
                      </a:r>
                      <a:r>
                        <a:rPr lang="en-US" altLang="zh-CN" sz="1400" dirty="0">
                          <a:effectLst/>
                        </a:rPr>
                        <a:t>+ </a:t>
                      </a:r>
                      <a:r>
                        <a:rPr lang="zh-CN" altLang="en-US" sz="1400" dirty="0">
                          <a:effectLst/>
                        </a:rPr>
                        <a:t>或 </a:t>
                      </a:r>
                      <a:r>
                        <a:rPr lang="en-US" altLang="zh-CN" sz="1400" dirty="0">
                          <a:effectLst/>
                        </a:rPr>
                        <a:t>? </a:t>
                      </a:r>
                      <a:r>
                        <a:rPr lang="zh-CN" altLang="en-US" sz="1400" dirty="0">
                          <a:effectLst/>
                        </a:rPr>
                        <a:t>或 </a:t>
                      </a:r>
                      <a:r>
                        <a:rPr lang="en-US" altLang="zh-CN" sz="1400" dirty="0">
                          <a:effectLst/>
                        </a:rPr>
                        <a:t>{} </a:t>
                      </a:r>
                      <a:r>
                        <a:rPr lang="zh-CN" altLang="en-US" sz="1400" dirty="0">
                          <a:effectLst/>
                        </a:rPr>
                        <a:t>后面的第一个字符，那么表示非贪婪模式（尽可能少的匹配字符），而不是默认的贪婪模式</a:t>
                      </a:r>
                      <a:endParaRPr lang="zh-CN" altLang="en-US" sz="1400" b="0" i="0" dirty="0">
                        <a:solidFill>
                          <a:schemeClr val="bg1"/>
                        </a:solidFill>
                        <a:effectLst/>
                        <a:latin typeface="+mn-ea"/>
                        <a:ea typeface="+mn-ea"/>
                      </a:endParaRPr>
                    </a:p>
                  </a:txBody>
                  <a:tcPr marL="35996" marR="35996" marT="22497" marB="22497" anchor="ctr"/>
                </a:tc>
                <a:tc>
                  <a:txBody>
                    <a:bodyPr/>
                    <a:lstStyle/>
                    <a:p>
                      <a:endParaRPr lang="zh-CN" altLang="en-US" sz="1400" dirty="0">
                        <a:solidFill>
                          <a:schemeClr val="bg1"/>
                        </a:solidFill>
                        <a:latin typeface="+mn-ea"/>
                        <a:ea typeface="+mn-ea"/>
                      </a:endParaRPr>
                    </a:p>
                  </a:txBody>
                  <a:tcPr marL="56243" marR="56243" marT="28122" marB="28122"/>
                </a:tc>
                <a:extLst>
                  <a:ext uri="{0D108BD9-81ED-4DB2-BD59-A6C34878D82A}">
                    <a16:rowId xmlns:a16="http://schemas.microsoft.com/office/drawing/2014/main" val="3422156444"/>
                  </a:ext>
                </a:extLst>
              </a:tr>
            </a:tbl>
          </a:graphicData>
        </a:graphic>
      </p:graphicFrame>
      <p:pic>
        <p:nvPicPr>
          <p:cNvPr id="19" name="图片 18">
            <a:extLst>
              <a:ext uri="{FF2B5EF4-FFF2-40B4-BE49-F238E27FC236}">
                <a16:creationId xmlns:a16="http://schemas.microsoft.com/office/drawing/2014/main" id="{18FA8008-FFAB-49B4-96B3-511C9A9D7EFF}"/>
              </a:ext>
            </a:extLst>
          </p:cNvPr>
          <p:cNvPicPr>
            <a:picLocks noChangeAspect="1"/>
          </p:cNvPicPr>
          <p:nvPr/>
        </p:nvPicPr>
        <p:blipFill>
          <a:blip r:embed="rId4"/>
          <a:stretch>
            <a:fillRect/>
          </a:stretch>
        </p:blipFill>
        <p:spPr>
          <a:xfrm>
            <a:off x="6453931" y="3030647"/>
            <a:ext cx="5376021" cy="3250049"/>
          </a:xfrm>
          <a:prstGeom prst="rect">
            <a:avLst/>
          </a:prstGeom>
        </p:spPr>
      </p:pic>
      <p:sp>
        <p:nvSpPr>
          <p:cNvPr id="21" name="文本框 20">
            <a:extLst>
              <a:ext uri="{FF2B5EF4-FFF2-40B4-BE49-F238E27FC236}">
                <a16:creationId xmlns:a16="http://schemas.microsoft.com/office/drawing/2014/main" id="{563CC127-DA69-43E8-AE0B-E8C5D1D5CBB4}"/>
              </a:ext>
            </a:extLst>
          </p:cNvPr>
          <p:cNvSpPr txBox="1"/>
          <p:nvPr/>
        </p:nvSpPr>
        <p:spPr>
          <a:xfrm>
            <a:off x="7849162" y="1839978"/>
            <a:ext cx="2119491" cy="923330"/>
          </a:xfrm>
          <a:prstGeom prst="rect">
            <a:avLst/>
          </a:prstGeom>
          <a:noFill/>
        </p:spPr>
        <p:txBody>
          <a:bodyPr wrap="none" rtlCol="0">
            <a:spAutoFit/>
          </a:bodyPr>
          <a:lstStyle/>
          <a:p>
            <a:r>
              <a:rPr lang="zh-CN" altLang="en-US" dirty="0"/>
              <a:t>例子：</a:t>
            </a:r>
            <a:endParaRPr lang="en-US" altLang="zh-CN" dirty="0"/>
          </a:p>
          <a:p>
            <a:endParaRPr lang="en-US" altLang="zh-CN" dirty="0"/>
          </a:p>
          <a:p>
            <a:r>
              <a:rPr lang="en-US" altLang="zh-CN" dirty="0"/>
              <a:t>^1[345789]\d{9}$</a:t>
            </a:r>
            <a:endParaRPr lang="zh-CN" altLang="en-US" dirty="0"/>
          </a:p>
        </p:txBody>
      </p:sp>
    </p:spTree>
    <p:extLst>
      <p:ext uri="{BB962C8B-B14F-4D97-AF65-F5344CB8AC3E}">
        <p14:creationId xmlns:p14="http://schemas.microsoft.com/office/powerpoint/2010/main" val="2984376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7"/>
            <a:ext cx="11254253" cy="166071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53572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1</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引言</a:t>
            </a:r>
            <a:endParaRPr lang="zh-CN" altLang="zh-CN" sz="2800" b="1" dirty="0">
              <a:solidFill>
                <a:srgbClr val="03155D"/>
              </a:solidFill>
            </a:endParaRPr>
          </a:p>
        </p:txBody>
      </p:sp>
      <p:sp>
        <p:nvSpPr>
          <p:cNvPr id="2" name="矩形 1">
            <a:extLst>
              <a:ext uri="{FF2B5EF4-FFF2-40B4-BE49-F238E27FC236}">
                <a16:creationId xmlns:a16="http://schemas.microsoft.com/office/drawing/2014/main" id="{01E92458-24A5-4C66-9005-702D9829EA2B}"/>
              </a:ext>
            </a:extLst>
          </p:cNvPr>
          <p:cNvSpPr/>
          <p:nvPr/>
        </p:nvSpPr>
        <p:spPr>
          <a:xfrm>
            <a:off x="4848225" y="4497683"/>
            <a:ext cx="6248400" cy="954107"/>
          </a:xfrm>
          <a:prstGeom prst="rect">
            <a:avLst/>
          </a:prstGeom>
        </p:spPr>
        <p:txBody>
          <a:bodyPr wrap="square">
            <a:spAutoFit/>
          </a:bodyPr>
          <a:lstStyle/>
          <a:p>
            <a:r>
              <a:rPr kumimoji="1" lang="zh-CN" altLang="en-US" sz="2800" b="1" dirty="0">
                <a:solidFill>
                  <a:schemeClr val="bg1"/>
                </a:solidFill>
                <a:latin typeface="微软雅黑" panose="020B0503020204020204" pitchFamily="34" charset="-122"/>
              </a:rPr>
              <a:t>爬虫能做什么？</a:t>
            </a:r>
            <a:br>
              <a:rPr kumimoji="1" lang="zh-CN" altLang="en-US" sz="2800" b="1" dirty="0">
                <a:solidFill>
                  <a:schemeClr val="bg1"/>
                </a:solidFill>
                <a:latin typeface="微软雅黑" panose="020B0503020204020204" pitchFamily="34" charset="-122"/>
              </a:rPr>
            </a:br>
            <a:endParaRPr lang="zh-CN" altLang="en-US" sz="2800" b="1"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1137258"/>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5</a:t>
            </a:r>
            <a:r>
              <a:rPr lang="zh-CN" altLang="en-US" dirty="0"/>
              <a:t>、分组</a:t>
            </a:r>
            <a:endParaRPr lang="en-US" altLang="zh-CN" dirty="0"/>
          </a:p>
        </p:txBody>
      </p:sp>
      <p:sp>
        <p:nvSpPr>
          <p:cNvPr id="15" name="内容占位符 4">
            <a:extLst>
              <a:ext uri="{FF2B5EF4-FFF2-40B4-BE49-F238E27FC236}">
                <a16:creationId xmlns:a16="http://schemas.microsoft.com/office/drawing/2014/main" id="{1352D9A0-87E5-4FFE-949A-44569032B2B0}"/>
              </a:ext>
            </a:extLst>
          </p:cNvPr>
          <p:cNvSpPr txBox="1">
            <a:spLocks/>
          </p:cNvSpPr>
          <p:nvPr/>
        </p:nvSpPr>
        <p:spPr>
          <a:xfrm>
            <a:off x="705470" y="1803794"/>
            <a:ext cx="11035862" cy="4444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000" dirty="0"/>
              <a:t>有时候我们希望使用量词的时候匹配多个字符，而不是像上面例子只是匹配一个，比如希望匹配</a:t>
            </a:r>
            <a:r>
              <a:rPr lang="en-US" altLang="zh-CN" sz="2000" dirty="0"/>
              <a:t>JavaScript</a:t>
            </a:r>
            <a:r>
              <a:rPr lang="zh-CN" altLang="en-US" sz="2000" dirty="0"/>
              <a:t>出现</a:t>
            </a:r>
            <a:r>
              <a:rPr lang="en-US" altLang="zh-CN" sz="2000" dirty="0"/>
              <a:t>20</a:t>
            </a:r>
            <a:r>
              <a:rPr lang="zh-CN" altLang="en-US" sz="2000" dirty="0"/>
              <a:t>次的字符串，我们如果写成 </a:t>
            </a:r>
            <a:r>
              <a:rPr lang="en-US" altLang="zh-CN" sz="2000" dirty="0"/>
              <a:t>JavaScript{20} </a:t>
            </a:r>
            <a:r>
              <a:rPr lang="zh-CN" altLang="en-US" sz="2000" dirty="0"/>
              <a:t>的话匹配的是</a:t>
            </a:r>
            <a:r>
              <a:rPr lang="en-US" altLang="zh-CN" sz="2000" dirty="0"/>
              <a:t>JavaScript</a:t>
            </a:r>
            <a:r>
              <a:rPr lang="zh-CN" altLang="en-US" sz="2000" dirty="0"/>
              <a:t>出现</a:t>
            </a:r>
            <a:r>
              <a:rPr lang="en-US" altLang="zh-CN" sz="2000" dirty="0"/>
              <a:t>20</a:t>
            </a:r>
            <a:r>
              <a:rPr lang="zh-CN" altLang="en-US" sz="2000" dirty="0"/>
              <a:t>次，怎么把</a:t>
            </a:r>
            <a:r>
              <a:rPr lang="en-US" altLang="zh-CN" sz="2000" dirty="0"/>
              <a:t>JavaScript</a:t>
            </a:r>
            <a:r>
              <a:rPr lang="zh-CN" altLang="en-US" sz="2000" dirty="0"/>
              <a:t>作为一个整体呢？使用</a:t>
            </a:r>
            <a:r>
              <a:rPr lang="en-US" altLang="zh-CN" sz="2000" dirty="0"/>
              <a:t>()</a:t>
            </a:r>
            <a:r>
              <a:rPr lang="zh-CN" altLang="en-US" sz="2000" dirty="0"/>
              <a:t>就可以达到次目的，我们称为分组。</a:t>
            </a:r>
            <a:endParaRPr lang="en-US" altLang="zh-CN" sz="2000" dirty="0"/>
          </a:p>
          <a:p>
            <a:pPr algn="just">
              <a:lnSpc>
                <a:spcPct val="150000"/>
              </a:lnSpc>
            </a:pPr>
            <a:r>
              <a:rPr lang="zh-CN" altLang="en-US" sz="2000" dirty="0"/>
              <a:t>如果希望匹配</a:t>
            </a:r>
            <a:r>
              <a:rPr lang="en-US" altLang="zh-CN" sz="2000" dirty="0"/>
              <a:t>html</a:t>
            </a:r>
            <a:r>
              <a:rPr lang="zh-CN" altLang="en-US" sz="2000" dirty="0"/>
              <a:t>或</a:t>
            </a:r>
            <a:r>
              <a:rPr lang="en-US" altLang="zh-CN" sz="2000" dirty="0" err="1"/>
              <a:t>css</a:t>
            </a:r>
            <a:r>
              <a:rPr lang="zh-CN" altLang="en-US" sz="2000" dirty="0"/>
              <a:t>出现</a:t>
            </a:r>
            <a:r>
              <a:rPr lang="en-US" altLang="zh-CN" sz="2000" dirty="0"/>
              <a:t>20</a:t>
            </a:r>
            <a:r>
              <a:rPr lang="zh-CN" altLang="en-US" sz="2000" dirty="0"/>
              <a:t>次该怎么办呢？可以使用字符 ｜ 达到或的功效。</a:t>
            </a:r>
            <a:r>
              <a:rPr lang="en-US" altLang="zh-CN" sz="2000" dirty="0"/>
              <a:t>(</a:t>
            </a:r>
            <a:r>
              <a:rPr lang="en-US" altLang="zh-CN" sz="2000" dirty="0" err="1"/>
              <a:t>html|css</a:t>
            </a:r>
            <a:r>
              <a:rPr lang="en-US" altLang="zh-CN" sz="2000" dirty="0"/>
              <a:t>){20}</a:t>
            </a:r>
            <a:endParaRPr lang="zh-CN" altLang="en-US" sz="2000" dirty="0"/>
          </a:p>
        </p:txBody>
      </p:sp>
      <p:pic>
        <p:nvPicPr>
          <p:cNvPr id="16" name="图片 15">
            <a:extLst>
              <a:ext uri="{FF2B5EF4-FFF2-40B4-BE49-F238E27FC236}">
                <a16:creationId xmlns:a16="http://schemas.microsoft.com/office/drawing/2014/main" id="{ECD450A5-A258-49C4-92BF-1662B41B4F63}"/>
              </a:ext>
            </a:extLst>
          </p:cNvPr>
          <p:cNvPicPr>
            <a:picLocks noChangeAspect="1"/>
          </p:cNvPicPr>
          <p:nvPr/>
        </p:nvPicPr>
        <p:blipFill>
          <a:blip r:embed="rId4"/>
          <a:stretch>
            <a:fillRect/>
          </a:stretch>
        </p:blipFill>
        <p:spPr>
          <a:xfrm>
            <a:off x="1997588" y="3903276"/>
            <a:ext cx="2942962" cy="1697336"/>
          </a:xfrm>
          <a:prstGeom prst="rect">
            <a:avLst/>
          </a:prstGeom>
        </p:spPr>
      </p:pic>
      <p:pic>
        <p:nvPicPr>
          <p:cNvPr id="17" name="图片 16">
            <a:extLst>
              <a:ext uri="{FF2B5EF4-FFF2-40B4-BE49-F238E27FC236}">
                <a16:creationId xmlns:a16="http://schemas.microsoft.com/office/drawing/2014/main" id="{4C83E5F2-2E79-4228-9AD5-404D13EE5AF0}"/>
              </a:ext>
            </a:extLst>
          </p:cNvPr>
          <p:cNvPicPr>
            <a:picLocks noChangeAspect="1"/>
          </p:cNvPicPr>
          <p:nvPr/>
        </p:nvPicPr>
        <p:blipFill>
          <a:blip r:embed="rId5"/>
          <a:stretch>
            <a:fillRect/>
          </a:stretch>
        </p:blipFill>
        <p:spPr>
          <a:xfrm>
            <a:off x="5927894" y="3962856"/>
            <a:ext cx="2482352" cy="1697335"/>
          </a:xfrm>
          <a:prstGeom prst="rect">
            <a:avLst/>
          </a:prstGeom>
        </p:spPr>
      </p:pic>
      <p:sp>
        <p:nvSpPr>
          <p:cNvPr id="2" name="矩形 1">
            <a:extLst>
              <a:ext uri="{FF2B5EF4-FFF2-40B4-BE49-F238E27FC236}">
                <a16:creationId xmlns:a16="http://schemas.microsoft.com/office/drawing/2014/main" id="{B2164F68-083C-431F-A79D-93D6CBAD0CCB}"/>
              </a:ext>
            </a:extLst>
          </p:cNvPr>
          <p:cNvSpPr/>
          <p:nvPr/>
        </p:nvSpPr>
        <p:spPr>
          <a:xfrm>
            <a:off x="1833084" y="5774212"/>
            <a:ext cx="8342772" cy="879087"/>
          </a:xfrm>
          <a:prstGeom prst="rect">
            <a:avLst/>
          </a:prstGeom>
          <a:ln>
            <a:solidFill>
              <a:srgbClr val="FF0000"/>
            </a:solidFill>
          </a:ln>
        </p:spPr>
        <p:txBody>
          <a:bodyPr wrap="square">
            <a:spAutoFit/>
          </a:bodyPr>
          <a:lstStyle/>
          <a:p>
            <a:pPr>
              <a:lnSpc>
                <a:spcPct val="150000"/>
              </a:lnSpc>
            </a:pPr>
            <a:r>
              <a:rPr lang="zh-CN" altLang="en-US" b="1" dirty="0">
                <a:solidFill>
                  <a:srgbClr val="FF0000"/>
                </a:solidFill>
                <a:latin typeface="+mn-ea"/>
              </a:rPr>
              <a:t>注意区别：</a:t>
            </a:r>
            <a:r>
              <a:rPr lang="en-US" altLang="zh-CN" dirty="0"/>
              <a:t>[</a:t>
            </a:r>
            <a:r>
              <a:rPr lang="en-US" altLang="zh-CN" dirty="0" err="1"/>
              <a:t>jpg|png</a:t>
            </a:r>
            <a:r>
              <a:rPr lang="en-US" altLang="zh-CN" dirty="0"/>
              <a:t>] </a:t>
            </a:r>
            <a:r>
              <a:rPr lang="zh-CN" altLang="en-US" dirty="0"/>
              <a:t>代表匹配 </a:t>
            </a:r>
            <a:r>
              <a:rPr lang="en-US" altLang="zh-CN" dirty="0"/>
              <a:t>j </a:t>
            </a:r>
            <a:r>
              <a:rPr lang="zh-CN" altLang="en-US" dirty="0"/>
              <a:t>或 </a:t>
            </a:r>
            <a:r>
              <a:rPr lang="en-US" altLang="zh-CN" dirty="0"/>
              <a:t>p </a:t>
            </a:r>
            <a:r>
              <a:rPr lang="zh-CN" altLang="en-US" dirty="0"/>
              <a:t>或 </a:t>
            </a:r>
            <a:r>
              <a:rPr lang="en-US" altLang="zh-CN" dirty="0"/>
              <a:t>g </a:t>
            </a:r>
            <a:r>
              <a:rPr lang="zh-CN" altLang="en-US" dirty="0"/>
              <a:t>或 </a:t>
            </a:r>
            <a:r>
              <a:rPr lang="en-US" altLang="zh-CN" dirty="0"/>
              <a:t>p </a:t>
            </a:r>
            <a:r>
              <a:rPr lang="zh-CN" altLang="en-US" dirty="0"/>
              <a:t>或 </a:t>
            </a:r>
            <a:r>
              <a:rPr lang="en-US" altLang="zh-CN" dirty="0"/>
              <a:t>n </a:t>
            </a:r>
            <a:r>
              <a:rPr lang="zh-CN" altLang="en-US" dirty="0"/>
              <a:t>或 </a:t>
            </a:r>
            <a:r>
              <a:rPr lang="en-US" altLang="zh-CN" dirty="0"/>
              <a:t>g </a:t>
            </a:r>
            <a:r>
              <a:rPr lang="zh-CN" altLang="en-US" dirty="0"/>
              <a:t>中的任意一个字符。</a:t>
            </a:r>
          </a:p>
          <a:p>
            <a:pPr>
              <a:lnSpc>
                <a:spcPct val="150000"/>
              </a:lnSpc>
            </a:pPr>
            <a:r>
              <a:rPr lang="en-US" altLang="zh-CN" dirty="0"/>
              <a:t>                      (</a:t>
            </a:r>
            <a:r>
              <a:rPr lang="en-US" altLang="zh-CN" dirty="0" err="1"/>
              <a:t>jpg|png</a:t>
            </a:r>
            <a:r>
              <a:rPr lang="en-US" altLang="zh-CN" dirty="0"/>
              <a:t>) </a:t>
            </a:r>
            <a:r>
              <a:rPr lang="zh-CN" altLang="en-US" dirty="0"/>
              <a:t>代表匹配 </a:t>
            </a:r>
            <a:r>
              <a:rPr lang="en-US" altLang="zh-CN" dirty="0"/>
              <a:t>jpg </a:t>
            </a:r>
            <a:r>
              <a:rPr lang="zh-CN" altLang="en-US" dirty="0"/>
              <a:t>或 </a:t>
            </a:r>
            <a:r>
              <a:rPr lang="en-US" altLang="zh-CN" dirty="0" err="1"/>
              <a:t>png</a:t>
            </a:r>
            <a:r>
              <a:rPr lang="zh-CN" altLang="en-US" dirty="0"/>
              <a:t>。</a:t>
            </a:r>
          </a:p>
        </p:txBody>
      </p:sp>
    </p:spTree>
    <p:extLst>
      <p:ext uri="{BB962C8B-B14F-4D97-AF65-F5344CB8AC3E}">
        <p14:creationId xmlns:p14="http://schemas.microsoft.com/office/powerpoint/2010/main" val="4841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6</a:t>
            </a:r>
            <a:r>
              <a:rPr lang="zh-CN" altLang="en-US" dirty="0"/>
              <a:t>、常用方法</a:t>
            </a:r>
            <a:endParaRPr lang="en-US" altLang="zh-CN" dirty="0"/>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977007" y="1770007"/>
            <a:ext cx="11098213" cy="428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buFont typeface="Wingdings 3" panose="05040102010807070707" pitchFamily="18" charset="2"/>
              <a:buNone/>
            </a:pPr>
            <a:r>
              <a:rPr lang="en-US" altLang="zh-CN" sz="2000" dirty="0">
                <a:latin typeface="+mn-ea"/>
              </a:rPr>
              <a:t>pattern</a:t>
            </a:r>
            <a:r>
              <a:rPr lang="zh-CN" altLang="en-US" sz="2000" dirty="0">
                <a:latin typeface="+mn-ea"/>
              </a:rPr>
              <a:t> </a:t>
            </a:r>
            <a:r>
              <a:rPr lang="en-US" altLang="zh-CN" sz="2000" dirty="0">
                <a:latin typeface="+mn-ea"/>
              </a:rPr>
              <a:t>=</a:t>
            </a:r>
            <a:r>
              <a:rPr lang="zh-CN" altLang="en-US" sz="2000" dirty="0">
                <a:latin typeface="+mn-ea"/>
              </a:rPr>
              <a:t> </a:t>
            </a:r>
            <a:r>
              <a:rPr lang="en-US" altLang="zh-CN" sz="2000" dirty="0" err="1">
                <a:latin typeface="+mn-ea"/>
              </a:rPr>
              <a:t>re.compile</a:t>
            </a:r>
            <a:r>
              <a:rPr lang="en-US" altLang="zh-CN" sz="2000" dirty="0">
                <a:latin typeface="+mn-ea"/>
              </a:rPr>
              <a:t>(string)  </a:t>
            </a:r>
          </a:p>
          <a:p>
            <a:pPr marL="0" indent="0" latinLnBrk="1">
              <a:buFont typeface="Wingdings 3" panose="05040102010807070707" pitchFamily="18" charset="2"/>
              <a:buNone/>
            </a:pPr>
            <a:r>
              <a:rPr lang="en-US" altLang="zh-CN" sz="2000" dirty="0">
                <a:latin typeface="+mn-ea"/>
              </a:rPr>
              <a:t>#</a:t>
            </a:r>
            <a:r>
              <a:rPr lang="zh-CN" altLang="en-US" sz="2000" dirty="0">
                <a:latin typeface="+mn-ea"/>
              </a:rPr>
              <a:t>以下为匹配所用函数</a:t>
            </a:r>
          </a:p>
          <a:p>
            <a:pPr marL="0" indent="0" latinLnBrk="1">
              <a:buFont typeface="Wingdings 3" panose="05040102010807070707" pitchFamily="18" charset="2"/>
              <a:buNone/>
            </a:pPr>
            <a:r>
              <a:rPr lang="en-US" altLang="zh-CN" sz="2000" dirty="0" err="1">
                <a:latin typeface="+mn-ea"/>
              </a:rPr>
              <a:t>re.findall</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返回列表</a:t>
            </a:r>
          </a:p>
          <a:p>
            <a:pPr marL="0" indent="0" latinLnBrk="1">
              <a:buFont typeface="Wingdings 3" panose="05040102010807070707" pitchFamily="18" charset="2"/>
              <a:buNone/>
            </a:pPr>
            <a:endParaRPr lang="zh-CN" altLang="en-US" sz="2000" dirty="0">
              <a:latin typeface="+mn-ea"/>
            </a:endParaRPr>
          </a:p>
          <a:p>
            <a:pPr marL="0" indent="0" latinLnBrk="1">
              <a:buFont typeface="Wingdings 3" panose="05040102010807070707" pitchFamily="18" charset="2"/>
              <a:buNone/>
            </a:pPr>
            <a:r>
              <a:rPr lang="en-US" altLang="zh-CN" sz="2000" dirty="0" err="1">
                <a:latin typeface="+mn-ea"/>
              </a:rPr>
              <a:t>re.match</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从</a:t>
            </a:r>
            <a:r>
              <a:rPr lang="en-US" altLang="zh-CN" sz="2000" dirty="0">
                <a:latin typeface="+mn-ea"/>
              </a:rPr>
              <a:t>string</a:t>
            </a:r>
            <a:r>
              <a:rPr lang="zh-CN" altLang="en-US" sz="2000" dirty="0">
                <a:latin typeface="+mn-ea"/>
              </a:rPr>
              <a:t>的开头匹配，匹配成功立即返回</a:t>
            </a:r>
            <a:r>
              <a:rPr lang="en-US" altLang="zh-CN" sz="2000" dirty="0">
                <a:latin typeface="+mn-ea"/>
              </a:rPr>
              <a:t>pattern</a:t>
            </a:r>
            <a:r>
              <a:rPr lang="zh-CN" altLang="en-US" sz="2000" dirty="0">
                <a:latin typeface="+mn-ea"/>
              </a:rPr>
              <a:t>的内容，</a:t>
            </a:r>
          </a:p>
          <a:p>
            <a:pPr marL="0" indent="0" latinLnBrk="1">
              <a:buFont typeface="Wingdings 3" panose="05040102010807070707" pitchFamily="18" charset="2"/>
              <a:buNone/>
            </a:pPr>
            <a:r>
              <a:rPr lang="zh-CN" altLang="en-US" sz="2000" dirty="0">
                <a:latin typeface="+mn-ea"/>
              </a:rPr>
              <a:t>                                               不再匹配</a:t>
            </a:r>
            <a:r>
              <a:rPr lang="en-US" altLang="zh-CN" sz="2000" dirty="0">
                <a:latin typeface="+mn-ea"/>
              </a:rPr>
              <a:t>string</a:t>
            </a:r>
            <a:r>
              <a:rPr lang="zh-CN" altLang="en-US" sz="2000" dirty="0">
                <a:latin typeface="+mn-ea"/>
              </a:rPr>
              <a:t>剩余部分</a:t>
            </a:r>
            <a:endParaRPr lang="en-US" altLang="zh-CN" sz="2000" dirty="0">
              <a:latin typeface="+mn-ea"/>
            </a:endParaRPr>
          </a:p>
          <a:p>
            <a:pPr marL="0" indent="0" latinLnBrk="1">
              <a:buFont typeface="Wingdings 3" panose="05040102010807070707" pitchFamily="18" charset="2"/>
              <a:buNone/>
            </a:pPr>
            <a:r>
              <a:rPr lang="en-US" altLang="zh-CN" sz="2000" dirty="0" err="1">
                <a:latin typeface="+mn-ea"/>
              </a:rPr>
              <a:t>re.search</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从</a:t>
            </a:r>
            <a:r>
              <a:rPr lang="en-US" altLang="zh-CN" sz="2000" dirty="0">
                <a:latin typeface="+mn-ea"/>
              </a:rPr>
              <a:t>string</a:t>
            </a:r>
            <a:r>
              <a:rPr lang="zh-CN" altLang="en-US" sz="2000" dirty="0">
                <a:latin typeface="+mn-ea"/>
              </a:rPr>
              <a:t>全部匹配，如果匹配不成功返回</a:t>
            </a:r>
            <a:r>
              <a:rPr lang="en-US" altLang="zh-CN" sz="2000" dirty="0">
                <a:latin typeface="+mn-ea"/>
              </a:rPr>
              <a:t>none</a:t>
            </a:r>
            <a:r>
              <a:rPr lang="zh-CN" altLang="en-US" sz="2000" dirty="0">
                <a:latin typeface="+mn-ea"/>
              </a:rPr>
              <a:t>，</a:t>
            </a:r>
          </a:p>
          <a:p>
            <a:pPr marL="0" indent="0" latinLnBrk="1">
              <a:buFont typeface="Wingdings 3" panose="05040102010807070707" pitchFamily="18" charset="2"/>
              <a:buNone/>
            </a:pPr>
            <a:r>
              <a:rPr lang="zh-CN" altLang="en-US" sz="2000" dirty="0">
                <a:latin typeface="+mn-ea"/>
              </a:rPr>
              <a:t>                                              匹配成功返回一个或多个匹配内容</a:t>
            </a:r>
          </a:p>
          <a:p>
            <a:pPr marL="0" indent="0" latinLnBrk="1">
              <a:buFont typeface="Wingdings 3" panose="05040102010807070707" pitchFamily="18" charset="2"/>
              <a:buNone/>
            </a:pPr>
            <a:r>
              <a:rPr lang="en-US" altLang="zh-CN" sz="2000" dirty="0" err="1">
                <a:latin typeface="+mn-ea"/>
              </a:rPr>
              <a:t>re.split</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a:t>
            </a:r>
          </a:p>
          <a:p>
            <a:pPr marL="0" indent="0" latinLnBrk="1">
              <a:buFont typeface="Wingdings 3" panose="05040102010807070707" pitchFamily="18" charset="2"/>
              <a:buNone/>
            </a:pPr>
            <a:r>
              <a:rPr lang="en-US" altLang="zh-CN" sz="2000" dirty="0" err="1">
                <a:latin typeface="+mn-ea"/>
              </a:rPr>
              <a:t>re.sub</a:t>
            </a:r>
            <a:r>
              <a:rPr lang="en-US" altLang="zh-CN" sz="2000" dirty="0">
                <a:latin typeface="+mn-ea"/>
              </a:rPr>
              <a:t>(pattern, </a:t>
            </a:r>
            <a:r>
              <a:rPr lang="en-US" altLang="zh-CN" sz="2000" dirty="0" err="1">
                <a:latin typeface="+mn-ea"/>
              </a:rPr>
              <a:t>repl</a:t>
            </a:r>
            <a:r>
              <a:rPr lang="en-US" altLang="zh-CN" sz="2000" dirty="0">
                <a:latin typeface="+mn-ea"/>
              </a:rPr>
              <a:t>, </a:t>
            </a:r>
            <a:r>
              <a:rPr lang="en-US" altLang="zh-CN" sz="2000" b="1" dirty="0">
                <a:latin typeface="+mn-ea"/>
              </a:rPr>
              <a:t>string</a:t>
            </a:r>
            <a:r>
              <a:rPr lang="en-US" altLang="zh-CN" sz="2000" dirty="0">
                <a:latin typeface="+mn-ea"/>
              </a:rPr>
              <a:t>)</a:t>
            </a:r>
            <a:endParaRPr lang="zh-CN" altLang="en-US" sz="2000" dirty="0">
              <a:latin typeface="+mn-ea"/>
            </a:endParaRPr>
          </a:p>
          <a:p>
            <a:pPr marL="0" indent="0" latinLnBrk="1">
              <a:buFont typeface="Wingdings 3" panose="05040102010807070707" pitchFamily="18" charset="2"/>
              <a:buNone/>
            </a:pPr>
            <a:endParaRPr lang="en-US" altLang="zh-CN" sz="2000" dirty="0">
              <a:latin typeface="+mn-ea"/>
            </a:endParaRPr>
          </a:p>
          <a:p>
            <a:pPr marL="0" indent="0" latinLnBrk="1">
              <a:buFont typeface="Wingdings 3" panose="05040102010807070707" pitchFamily="18" charset="2"/>
              <a:buNone/>
            </a:pPr>
            <a:endParaRPr lang="zh-CN" altLang="en-US" sz="2000" dirty="0">
              <a:latin typeface="+mn-ea"/>
            </a:endParaRPr>
          </a:p>
        </p:txBody>
      </p:sp>
    </p:spTree>
    <p:extLst>
      <p:ext uri="{BB962C8B-B14F-4D97-AF65-F5344CB8AC3E}">
        <p14:creationId xmlns:p14="http://schemas.microsoft.com/office/powerpoint/2010/main" val="1574575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890644"/>
            <a:ext cx="11254253" cy="16164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7999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5</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采集数据</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061B769C-7207-4CBE-BF36-5D6AC9D0E6F2}"/>
              </a:ext>
            </a:extLst>
          </p:cNvPr>
          <p:cNvSpPr txBox="1"/>
          <p:nvPr/>
        </p:nvSpPr>
        <p:spPr>
          <a:xfrm>
            <a:off x="7492703" y="4136214"/>
            <a:ext cx="3010733"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5.1 </a:t>
            </a:r>
            <a:r>
              <a:rPr lang="zh-CN" altLang="en-US" sz="1600" b="1" dirty="0">
                <a:solidFill>
                  <a:schemeClr val="bg1"/>
                </a:solidFill>
                <a:latin typeface="+mn-ea"/>
                <a:cs typeface="+mn-ea"/>
                <a:sym typeface="+mn-lt"/>
              </a:rPr>
              <a:t>循环</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5.2 </a:t>
            </a:r>
            <a:r>
              <a:rPr lang="zh-CN" altLang="en-US" sz="1600" b="1" dirty="0">
                <a:solidFill>
                  <a:schemeClr val="bg1"/>
                </a:solidFill>
                <a:latin typeface="+mn-ea"/>
                <a:cs typeface="+mn-ea"/>
                <a:sym typeface="+mn-lt"/>
              </a:rPr>
              <a:t>异常处理</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5.3</a:t>
            </a:r>
            <a:r>
              <a:rPr lang="zh-CN" altLang="en-US" sz="1600" b="1" dirty="0">
                <a:solidFill>
                  <a:schemeClr val="bg1"/>
                </a:solidFill>
                <a:latin typeface="+mn-ea"/>
                <a:cs typeface="+mn-ea"/>
                <a:sym typeface="+mn-lt"/>
              </a:rPr>
              <a:t> 数据存储</a:t>
            </a: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3707409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419272" y="1402595"/>
            <a:ext cx="0" cy="5165725"/>
          </a:xfrm>
          <a:prstGeom prst="line">
            <a:avLst/>
          </a:prstGeom>
          <a:ln w="6350" cap="flat" cmpd="sng">
            <a:solidFill>
              <a:srgbClr val="49CED7"/>
            </a:solidFill>
            <a:prstDash val="solid"/>
            <a:headEnd type="none" w="med" len="med"/>
            <a:tailEnd type="none" w="med" len="med"/>
          </a:ln>
        </p:spPr>
      </p:cxnSp>
      <p:sp>
        <p:nvSpPr>
          <p:cNvPr id="3" name="矩形 2"/>
          <p:cNvSpPr/>
          <p:nvPr/>
        </p:nvSpPr>
        <p:spPr>
          <a:xfrm>
            <a:off x="4602628" y="1699458"/>
            <a:ext cx="6897688" cy="679450"/>
          </a:xfrm>
          <a:prstGeom prst="rect">
            <a:avLst/>
          </a:prstGeom>
          <a:solidFill>
            <a:schemeClr val="accent1">
              <a:lumMod val="60000"/>
              <a:lumOff val="40000"/>
            </a:schemeClr>
          </a:solidFill>
          <a:ln w="9525">
            <a:noFill/>
          </a:ln>
        </p:spPr>
        <p:txBody>
          <a:bodyPr anchor="ct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7" name="KSO_Shape"/>
          <p:cNvSpPr/>
          <p:nvPr/>
        </p:nvSpPr>
        <p:spPr>
          <a:xfrm>
            <a:off x="4709786" y="4006315"/>
            <a:ext cx="542925" cy="406400"/>
          </a:xfrm>
          <a:custGeom>
            <a:avLst/>
            <a:gdLst/>
            <a:ahLst/>
            <a:cxnLst>
              <a:cxn ang="0">
                <a:pos x="497764" y="0"/>
              </a:cxn>
              <a:cxn ang="0">
                <a:pos x="542925" y="40929"/>
              </a:cxn>
              <a:cxn ang="0">
                <a:pos x="211339" y="406400"/>
              </a:cxn>
              <a:cxn ang="0">
                <a:pos x="0" y="214867"/>
              </a:cxn>
              <a:cxn ang="0">
                <a:pos x="37724" y="173288"/>
              </a:cxn>
              <a:cxn ang="0">
                <a:pos x="203902" y="323893"/>
              </a:cxn>
              <a:cxn ang="0">
                <a:pos x="497764" y="0"/>
              </a:cxn>
            </a:cxnLst>
            <a:rect l="0" t="0" r="0" b="0"/>
            <a:pathLst>
              <a:path w="1439795" h="1078336">
                <a:moveTo>
                  <a:pt x="1320032" y="0"/>
                </a:moveTo>
                <a:lnTo>
                  <a:pt x="1439795" y="108600"/>
                </a:lnTo>
                <a:lnTo>
                  <a:pt x="560454" y="1078336"/>
                </a:lnTo>
                <a:lnTo>
                  <a:pt x="0" y="570126"/>
                </a:lnTo>
                <a:lnTo>
                  <a:pt x="100041" y="459801"/>
                </a:lnTo>
                <a:lnTo>
                  <a:pt x="540731" y="859412"/>
                </a:lnTo>
                <a:lnTo>
                  <a:pt x="1320032" y="0"/>
                </a:lnTo>
                <a:close/>
              </a:path>
            </a:pathLst>
          </a:custGeom>
          <a:solidFill>
            <a:schemeClr val="accent1">
              <a:lumMod val="50000"/>
            </a:scheme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KSO_Shape"/>
          <p:cNvSpPr/>
          <p:nvPr/>
        </p:nvSpPr>
        <p:spPr>
          <a:xfrm>
            <a:off x="4709786" y="5100103"/>
            <a:ext cx="542925" cy="406400"/>
          </a:xfrm>
          <a:custGeom>
            <a:avLst/>
            <a:gdLst/>
            <a:ahLst/>
            <a:cxnLst>
              <a:cxn ang="0">
                <a:pos x="497764" y="0"/>
              </a:cxn>
              <a:cxn ang="0">
                <a:pos x="542925" y="40929"/>
              </a:cxn>
              <a:cxn ang="0">
                <a:pos x="211339" y="406400"/>
              </a:cxn>
              <a:cxn ang="0">
                <a:pos x="0" y="214867"/>
              </a:cxn>
              <a:cxn ang="0">
                <a:pos x="37724" y="173288"/>
              </a:cxn>
              <a:cxn ang="0">
                <a:pos x="203902" y="323893"/>
              </a:cxn>
              <a:cxn ang="0">
                <a:pos x="497764" y="0"/>
              </a:cxn>
            </a:cxnLst>
            <a:rect l="0" t="0" r="0" b="0"/>
            <a:pathLst>
              <a:path w="1439795" h="1078336">
                <a:moveTo>
                  <a:pt x="1320032" y="0"/>
                </a:moveTo>
                <a:lnTo>
                  <a:pt x="1439795" y="108600"/>
                </a:lnTo>
                <a:lnTo>
                  <a:pt x="560454" y="1078336"/>
                </a:lnTo>
                <a:lnTo>
                  <a:pt x="0" y="570126"/>
                </a:lnTo>
                <a:lnTo>
                  <a:pt x="100041" y="459801"/>
                </a:lnTo>
                <a:lnTo>
                  <a:pt x="540731" y="859412"/>
                </a:lnTo>
                <a:lnTo>
                  <a:pt x="1320032" y="0"/>
                </a:lnTo>
                <a:close/>
              </a:path>
            </a:pathLst>
          </a:custGeom>
          <a:solidFill>
            <a:srgbClr val="03155D"/>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标题 4"/>
          <p:cNvSpPr>
            <a:spLocks noGrp="1"/>
          </p:cNvSpPr>
          <p:nvPr/>
        </p:nvSpPr>
        <p:spPr>
          <a:xfrm>
            <a:off x="4709786" y="1799814"/>
            <a:ext cx="1974793" cy="561975"/>
          </a:xfrm>
          <a:prstGeom prst="rect">
            <a:avLst/>
          </a:prstGeom>
          <a:noFill/>
          <a:ln w="9525">
            <a:noFill/>
          </a:ln>
        </p:spPr>
        <p:txBody>
          <a:bodyPr vert="horz" wrap="square" lIns="91440" tIns="45720" rIns="91440" bIns="45720" anchor="ct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2pPr>
            <a:lvl3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3pPr>
            <a:lvl4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4pPr>
            <a:lvl5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9pPr>
          </a:lstStyle>
          <a:p>
            <a:pPr algn="dist" eaLnBrk="1" hangingPunct="1"/>
            <a:r>
              <a:rPr lang="en-US" altLang="zh-CN" sz="2400" b="1" dirty="0">
                <a:solidFill>
                  <a:schemeClr val="bg1"/>
                </a:solidFill>
              </a:rPr>
              <a:t>for</a:t>
            </a:r>
            <a:r>
              <a:rPr lang="zh-CN" altLang="en-US" sz="2400" b="1" dirty="0">
                <a:solidFill>
                  <a:schemeClr val="bg1"/>
                </a:solidFill>
              </a:rPr>
              <a:t>语句</a:t>
            </a:r>
          </a:p>
        </p:txBody>
      </p:sp>
      <p:pic>
        <p:nvPicPr>
          <p:cNvPr id="12" name="图片 11"/>
          <p:cNvPicPr>
            <a:picLocks noChangeAspect="1"/>
          </p:cNvPicPr>
          <p:nvPr/>
        </p:nvPicPr>
        <p:blipFill>
          <a:blip r:embed="rId2"/>
          <a:stretch>
            <a:fillRect/>
          </a:stretch>
        </p:blipFill>
        <p:spPr>
          <a:xfrm>
            <a:off x="1487887" y="1694695"/>
            <a:ext cx="2822642" cy="4440238"/>
          </a:xfrm>
          <a:prstGeom prst="rect">
            <a:avLst/>
          </a:prstGeom>
        </p:spPr>
      </p:pic>
      <p:grpSp>
        <p:nvGrpSpPr>
          <p:cNvPr id="13" name="组合 12"/>
          <p:cNvGrpSpPr/>
          <p:nvPr/>
        </p:nvGrpSpPr>
        <p:grpSpPr>
          <a:xfrm>
            <a:off x="-167429" y="137054"/>
            <a:ext cx="1530175" cy="2110091"/>
            <a:chOff x="300" y="830"/>
            <a:chExt cx="1676" cy="2311"/>
          </a:xfrm>
        </p:grpSpPr>
        <p:sp>
          <p:nvSpPr>
            <p:cNvPr id="14" name="流程图: 合并 13"/>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合并 14"/>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合并 15"/>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6"/>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循环</a:t>
            </a:r>
            <a:endParaRPr lang="zh-CN" altLang="zh-CN" sz="2800" b="1" dirty="0">
              <a:solidFill>
                <a:srgbClr val="03155D"/>
              </a:solidFill>
            </a:endParaRPr>
          </a:p>
        </p:txBody>
      </p:sp>
      <p:pic>
        <p:nvPicPr>
          <p:cNvPr id="19" name="图片 18"/>
          <p:cNvPicPr>
            <a:picLocks noChangeAspect="1"/>
          </p:cNvPicPr>
          <p:nvPr/>
        </p:nvPicPr>
        <p:blipFill>
          <a:blip r:embed="rId3"/>
          <a:stretch>
            <a:fillRect/>
          </a:stretch>
        </p:blipFill>
        <p:spPr>
          <a:xfrm>
            <a:off x="9429750" y="171450"/>
            <a:ext cx="2590800" cy="819149"/>
          </a:xfrm>
          <a:prstGeom prst="rect">
            <a:avLst/>
          </a:prstGeom>
        </p:spPr>
      </p:pic>
      <p:cxnSp>
        <p:nvCxnSpPr>
          <p:cNvPr id="20" name="直接连接符 19"/>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21" name="矩形 20"/>
          <p:cNvSpPr/>
          <p:nvPr/>
        </p:nvSpPr>
        <p:spPr>
          <a:xfrm>
            <a:off x="5543225" y="3947127"/>
            <a:ext cx="5513658" cy="463588"/>
          </a:xfrm>
          <a:prstGeom prst="rect">
            <a:avLst/>
          </a:prstGeom>
        </p:spPr>
        <p:txBody>
          <a:bodyPr wrap="square">
            <a:spAutoFit/>
          </a:bodyPr>
          <a:lstStyle/>
          <a:p>
            <a:pPr>
              <a:lnSpc>
                <a:spcPct val="150000"/>
              </a:lnSpc>
            </a:pPr>
            <a:r>
              <a:rPr lang="zh-CN" altLang="en-US" dirty="0"/>
              <a:t>遍历网址，依次对网址发送请求</a:t>
            </a:r>
          </a:p>
        </p:txBody>
      </p:sp>
      <p:sp>
        <p:nvSpPr>
          <p:cNvPr id="22" name="矩形 21"/>
          <p:cNvSpPr/>
          <p:nvPr/>
        </p:nvSpPr>
        <p:spPr>
          <a:xfrm>
            <a:off x="5549778" y="4997106"/>
            <a:ext cx="5475574" cy="879087"/>
          </a:xfrm>
          <a:prstGeom prst="rect">
            <a:avLst/>
          </a:prstGeom>
        </p:spPr>
        <p:txBody>
          <a:bodyPr wrap="square">
            <a:spAutoFit/>
          </a:bodyPr>
          <a:lstStyle/>
          <a:p>
            <a:pPr>
              <a:lnSpc>
                <a:spcPct val="150000"/>
              </a:lnSpc>
            </a:pPr>
            <a:r>
              <a:rPr lang="zh-CN" altLang="en-US" dirty="0"/>
              <a:t>解析网页时，返回的是列表或生成器的对象，通过</a:t>
            </a:r>
            <a:r>
              <a:rPr lang="en-US" altLang="zh-CN" dirty="0"/>
              <a:t>for</a:t>
            </a:r>
            <a:r>
              <a:rPr lang="zh-CN" altLang="en-US" dirty="0"/>
              <a:t>遍历对象中的元素并对每个元素进行操作</a:t>
            </a:r>
          </a:p>
        </p:txBody>
      </p:sp>
      <p:sp>
        <p:nvSpPr>
          <p:cNvPr id="23" name="矩形 22"/>
          <p:cNvSpPr/>
          <p:nvPr/>
        </p:nvSpPr>
        <p:spPr>
          <a:xfrm>
            <a:off x="4602628" y="3039525"/>
            <a:ext cx="6996226" cy="504882"/>
          </a:xfrm>
          <a:prstGeom prst="rect">
            <a:avLst/>
          </a:prstGeom>
        </p:spPr>
        <p:txBody>
          <a:bodyPr wrap="square">
            <a:spAutoFit/>
          </a:bodyPr>
          <a:lstStyle/>
          <a:p>
            <a:pPr>
              <a:lnSpc>
                <a:spcPct val="150000"/>
              </a:lnSpc>
            </a:pPr>
            <a:r>
              <a:rPr lang="zh-CN" altLang="en-US" sz="2000" dirty="0">
                <a:solidFill>
                  <a:schemeClr val="bg1">
                    <a:lumMod val="50000"/>
                  </a:schemeClr>
                </a:solidFill>
              </a:rPr>
              <a:t>用来循环，重复爬虫动作</a:t>
            </a:r>
          </a:p>
        </p:txBody>
      </p:sp>
    </p:spTree>
    <p:extLst>
      <p:ext uri="{BB962C8B-B14F-4D97-AF65-F5344CB8AC3E}">
        <p14:creationId xmlns:p14="http://schemas.microsoft.com/office/powerpoint/2010/main" val="1719787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8050417" y="1300297"/>
            <a:ext cx="0" cy="5165725"/>
          </a:xfrm>
          <a:prstGeom prst="line">
            <a:avLst/>
          </a:prstGeom>
          <a:ln w="6350" cap="flat" cmpd="sng">
            <a:solidFill>
              <a:srgbClr val="49CED7"/>
            </a:solidFill>
            <a:prstDash val="solid"/>
            <a:headEnd type="none" w="med" len="med"/>
            <a:tailEnd type="none" w="med" len="med"/>
          </a:ln>
        </p:spPr>
      </p:cxnSp>
      <p:sp>
        <p:nvSpPr>
          <p:cNvPr id="3" name="矩形 2"/>
          <p:cNvSpPr/>
          <p:nvPr/>
        </p:nvSpPr>
        <p:spPr>
          <a:xfrm>
            <a:off x="975691" y="1780829"/>
            <a:ext cx="6897688" cy="679450"/>
          </a:xfrm>
          <a:prstGeom prst="rect">
            <a:avLst/>
          </a:prstGeom>
          <a:solidFill>
            <a:schemeClr val="accent1">
              <a:lumMod val="60000"/>
              <a:lumOff val="40000"/>
            </a:schemeClr>
          </a:solidFill>
          <a:ln w="9525">
            <a:noFill/>
          </a:ln>
        </p:spPr>
        <p:txBody>
          <a:bodyPr anchor="ct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0" name="标题 4"/>
          <p:cNvSpPr>
            <a:spLocks noGrp="1"/>
          </p:cNvSpPr>
          <p:nvPr/>
        </p:nvSpPr>
        <p:spPr>
          <a:xfrm>
            <a:off x="1082849" y="1881185"/>
            <a:ext cx="2426738" cy="561975"/>
          </a:xfrm>
          <a:prstGeom prst="rect">
            <a:avLst/>
          </a:prstGeom>
          <a:noFill/>
          <a:ln w="9525">
            <a:noFill/>
          </a:ln>
        </p:spPr>
        <p:txBody>
          <a:bodyPr vert="horz" wrap="square" lIns="91440" tIns="45720" rIns="91440" bIns="45720" anchor="ct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2pPr>
            <a:lvl3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3pPr>
            <a:lvl4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4pPr>
            <a:lvl5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9pPr>
          </a:lstStyle>
          <a:p>
            <a:pPr algn="dist"/>
            <a:r>
              <a:rPr lang="en-US" altLang="zh-CN" sz="2400" b="1" dirty="0">
                <a:solidFill>
                  <a:schemeClr val="bg1"/>
                </a:solidFill>
              </a:rPr>
              <a:t>if</a:t>
            </a:r>
            <a:r>
              <a:rPr lang="zh-CN" altLang="en-US" sz="2400" b="1" dirty="0">
                <a:solidFill>
                  <a:schemeClr val="bg1"/>
                </a:solidFill>
              </a:rPr>
              <a:t>条件判断语句</a:t>
            </a:r>
          </a:p>
        </p:txBody>
      </p:sp>
      <p:pic>
        <p:nvPicPr>
          <p:cNvPr id="12" name="图片 11"/>
          <p:cNvPicPr>
            <a:picLocks noChangeAspect="1"/>
          </p:cNvPicPr>
          <p:nvPr/>
        </p:nvPicPr>
        <p:blipFill>
          <a:blip r:embed="rId2"/>
          <a:stretch>
            <a:fillRect/>
          </a:stretch>
        </p:blipFill>
        <p:spPr>
          <a:xfrm>
            <a:off x="8286509" y="1780829"/>
            <a:ext cx="2822642" cy="4440238"/>
          </a:xfrm>
          <a:prstGeom prst="rect">
            <a:avLst/>
          </a:prstGeom>
        </p:spPr>
      </p:pic>
      <p:grpSp>
        <p:nvGrpSpPr>
          <p:cNvPr id="13" name="组合 12"/>
          <p:cNvGrpSpPr/>
          <p:nvPr/>
        </p:nvGrpSpPr>
        <p:grpSpPr>
          <a:xfrm>
            <a:off x="-167429" y="137054"/>
            <a:ext cx="1530175" cy="2110091"/>
            <a:chOff x="300" y="830"/>
            <a:chExt cx="1676" cy="2311"/>
          </a:xfrm>
        </p:grpSpPr>
        <p:sp>
          <p:nvSpPr>
            <p:cNvPr id="14" name="流程图: 合并 13"/>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合并 14"/>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合并 15"/>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6"/>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循环</a:t>
            </a:r>
            <a:endParaRPr lang="zh-CN" altLang="zh-CN" sz="2800" b="1" dirty="0">
              <a:solidFill>
                <a:srgbClr val="03155D"/>
              </a:solidFill>
            </a:endParaRPr>
          </a:p>
        </p:txBody>
      </p:sp>
      <p:pic>
        <p:nvPicPr>
          <p:cNvPr id="19" name="图片 18"/>
          <p:cNvPicPr>
            <a:picLocks noChangeAspect="1"/>
          </p:cNvPicPr>
          <p:nvPr/>
        </p:nvPicPr>
        <p:blipFill>
          <a:blip r:embed="rId3"/>
          <a:stretch>
            <a:fillRect/>
          </a:stretch>
        </p:blipFill>
        <p:spPr>
          <a:xfrm>
            <a:off x="9429750" y="171450"/>
            <a:ext cx="2590800" cy="819149"/>
          </a:xfrm>
          <a:prstGeom prst="rect">
            <a:avLst/>
          </a:prstGeom>
        </p:spPr>
      </p:pic>
      <p:cxnSp>
        <p:nvCxnSpPr>
          <p:cNvPr id="20" name="直接连接符 19"/>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23" name="矩形 22"/>
          <p:cNvSpPr/>
          <p:nvPr/>
        </p:nvSpPr>
        <p:spPr>
          <a:xfrm>
            <a:off x="975691" y="3120896"/>
            <a:ext cx="6996226" cy="966547"/>
          </a:xfrm>
          <a:prstGeom prst="rect">
            <a:avLst/>
          </a:prstGeom>
        </p:spPr>
        <p:txBody>
          <a:bodyPr wrap="square">
            <a:spAutoFit/>
          </a:bodyPr>
          <a:lstStyle/>
          <a:p>
            <a:pPr algn="ctr">
              <a:lnSpc>
                <a:spcPct val="150000"/>
              </a:lnSpc>
            </a:pPr>
            <a:r>
              <a:rPr lang="zh-CN" altLang="en-US" sz="2000" dirty="0">
                <a:solidFill>
                  <a:schemeClr val="bg1">
                    <a:lumMod val="50000"/>
                  </a:schemeClr>
                </a:solidFill>
                <a:latin typeface="+mn-ea"/>
              </a:rPr>
              <a:t>用来解决爬虫过程中哪些要，哪些不要的问题</a:t>
            </a:r>
            <a:endParaRPr lang="en-US" altLang="zh-CN" sz="2000" dirty="0">
              <a:solidFill>
                <a:schemeClr val="bg1">
                  <a:lumMod val="50000"/>
                </a:schemeClr>
              </a:solidFill>
              <a:latin typeface="+mn-ea"/>
            </a:endParaRPr>
          </a:p>
          <a:p>
            <a:pPr algn="ctr">
              <a:lnSpc>
                <a:spcPct val="150000"/>
              </a:lnSpc>
            </a:pPr>
            <a:r>
              <a:rPr lang="zh-CN" altLang="en-US" sz="2000" dirty="0">
                <a:solidFill>
                  <a:schemeClr val="bg1">
                    <a:lumMod val="50000"/>
                  </a:schemeClr>
                </a:solidFill>
                <a:latin typeface="+mn-ea"/>
              </a:rPr>
              <a:t> 哪些执行，哪些不执行的问题</a:t>
            </a:r>
          </a:p>
        </p:txBody>
      </p:sp>
    </p:spTree>
    <p:extLst>
      <p:ext uri="{BB962C8B-B14F-4D97-AF65-F5344CB8AC3E}">
        <p14:creationId xmlns:p14="http://schemas.microsoft.com/office/powerpoint/2010/main" val="2211259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异常处理</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9" name="组合 8"/>
          <p:cNvGrpSpPr/>
          <p:nvPr/>
        </p:nvGrpSpPr>
        <p:grpSpPr>
          <a:xfrm>
            <a:off x="1227025" y="1662263"/>
            <a:ext cx="9498125" cy="4611871"/>
            <a:chOff x="1112838" y="954897"/>
            <a:chExt cx="9498125" cy="4611871"/>
          </a:xfrm>
        </p:grpSpPr>
        <p:grpSp>
          <p:nvGrpSpPr>
            <p:cNvPr id="10" name="组合 9"/>
            <p:cNvGrpSpPr/>
            <p:nvPr/>
          </p:nvGrpSpPr>
          <p:grpSpPr>
            <a:xfrm flipH="1">
              <a:off x="5970453" y="1717344"/>
              <a:ext cx="4640510" cy="3423312"/>
              <a:chOff x="1849039" y="1869744"/>
              <a:chExt cx="4640510" cy="3423312"/>
            </a:xfrm>
          </p:grpSpPr>
          <p:grpSp>
            <p:nvGrpSpPr>
              <p:cNvPr id="18" name="组合 17"/>
              <p:cNvGrpSpPr/>
              <p:nvPr/>
            </p:nvGrpSpPr>
            <p:grpSpPr>
              <a:xfrm>
                <a:off x="1849039" y="1869744"/>
                <a:ext cx="3239248" cy="3423312"/>
                <a:chOff x="2572701" y="2013385"/>
                <a:chExt cx="3239248" cy="3423312"/>
              </a:xfrm>
            </p:grpSpPr>
            <p:sp>
              <p:nvSpPr>
                <p:cNvPr id="20" name="MH_Other_1"/>
                <p:cNvSpPr/>
                <p:nvPr/>
              </p:nvSpPr>
              <p:spPr bwMode="auto">
                <a:xfrm rot="2461175" flipH="1">
                  <a:off x="2572701" y="3618385"/>
                  <a:ext cx="3037977" cy="412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sp>
              <p:nvSpPr>
                <p:cNvPr id="21" name="MH_Other_2"/>
                <p:cNvSpPr/>
                <p:nvPr/>
              </p:nvSpPr>
              <p:spPr bwMode="auto">
                <a:xfrm flipH="1">
                  <a:off x="3321013" y="2013385"/>
                  <a:ext cx="2487494" cy="947863"/>
                </a:xfrm>
                <a:custGeom>
                  <a:avLst/>
                  <a:gdLst>
                    <a:gd name="T0" fmla="*/ 4706 w 4706"/>
                    <a:gd name="T1" fmla="*/ 1936 h 1936"/>
                    <a:gd name="T2" fmla="*/ 3264 w 4706"/>
                    <a:gd name="T3" fmla="*/ 756 h 1936"/>
                    <a:gd name="T4" fmla="*/ 3264 w 4706"/>
                    <a:gd name="T5" fmla="*/ 756 h 1936"/>
                    <a:gd name="T6" fmla="*/ 3262 w 4706"/>
                    <a:gd name="T7" fmla="*/ 755 h 1936"/>
                    <a:gd name="T8" fmla="*/ 3255 w 4706"/>
                    <a:gd name="T9" fmla="*/ 751 h 1936"/>
                    <a:gd name="T10" fmla="*/ 3252 w 4706"/>
                    <a:gd name="T11" fmla="*/ 748 h 1936"/>
                    <a:gd name="T12" fmla="*/ 287 w 4706"/>
                    <a:gd name="T13" fmla="*/ 199 h 1936"/>
                    <a:gd name="T14" fmla="*/ 0 w 4706"/>
                    <a:gd name="T15" fmla="*/ 1508 h 1936"/>
                    <a:gd name="T16" fmla="*/ 4706 w 4706"/>
                    <a:gd name="T17" fmla="*/ 1936 h 1936"/>
                    <a:gd name="connsiteX0" fmla="*/ 10000 w 10000"/>
                    <a:gd name="connsiteY0" fmla="*/ 9312 h 9312"/>
                    <a:gd name="connsiteX1" fmla="*/ 6936 w 10000"/>
                    <a:gd name="connsiteY1" fmla="*/ 3217 h 9312"/>
                    <a:gd name="connsiteX2" fmla="*/ 6936 w 10000"/>
                    <a:gd name="connsiteY2" fmla="*/ 3217 h 9312"/>
                    <a:gd name="connsiteX3" fmla="*/ 6932 w 10000"/>
                    <a:gd name="connsiteY3" fmla="*/ 3212 h 9312"/>
                    <a:gd name="connsiteX4" fmla="*/ 6917 w 10000"/>
                    <a:gd name="connsiteY4" fmla="*/ 3191 h 9312"/>
                    <a:gd name="connsiteX5" fmla="*/ 6989 w 10000"/>
                    <a:gd name="connsiteY5" fmla="*/ 3010 h 9312"/>
                    <a:gd name="connsiteX6" fmla="*/ 610 w 10000"/>
                    <a:gd name="connsiteY6" fmla="*/ 340 h 9312"/>
                    <a:gd name="connsiteX7" fmla="*/ 0 w 10000"/>
                    <a:gd name="connsiteY7" fmla="*/ 7101 h 9312"/>
                    <a:gd name="connsiteX8" fmla="*/ 10000 w 10000"/>
                    <a:gd name="connsiteY8" fmla="*/ 9312 h 9312"/>
                    <a:gd name="connsiteX0-1" fmla="*/ 10000 w 10000"/>
                    <a:gd name="connsiteY0-2" fmla="*/ 9853 h 9853"/>
                    <a:gd name="connsiteX1-3" fmla="*/ 6936 w 10000"/>
                    <a:gd name="connsiteY1-4" fmla="*/ 3308 h 9853"/>
                    <a:gd name="connsiteX2-5" fmla="*/ 6936 w 10000"/>
                    <a:gd name="connsiteY2-6" fmla="*/ 3308 h 9853"/>
                    <a:gd name="connsiteX3-7" fmla="*/ 6932 w 10000"/>
                    <a:gd name="connsiteY3-8" fmla="*/ 3302 h 9853"/>
                    <a:gd name="connsiteX4-9" fmla="*/ 7200 w 10000"/>
                    <a:gd name="connsiteY4-10" fmla="*/ 3517 h 9853"/>
                    <a:gd name="connsiteX5-11" fmla="*/ 6989 w 10000"/>
                    <a:gd name="connsiteY5-12" fmla="*/ 3085 h 9853"/>
                    <a:gd name="connsiteX6-13" fmla="*/ 610 w 10000"/>
                    <a:gd name="connsiteY6-14" fmla="*/ 218 h 9853"/>
                    <a:gd name="connsiteX7-15" fmla="*/ 0 w 10000"/>
                    <a:gd name="connsiteY7-16" fmla="*/ 7479 h 9853"/>
                    <a:gd name="connsiteX8-17" fmla="*/ 10000 w 10000"/>
                    <a:gd name="connsiteY8-18" fmla="*/ 9853 h 9853"/>
                    <a:gd name="connsiteX0-19" fmla="*/ 10000 w 10000"/>
                    <a:gd name="connsiteY0-20" fmla="*/ 9999 h 9999"/>
                    <a:gd name="connsiteX1-21" fmla="*/ 6936 w 10000"/>
                    <a:gd name="connsiteY1-22" fmla="*/ 3356 h 9999"/>
                    <a:gd name="connsiteX2-23" fmla="*/ 6936 w 10000"/>
                    <a:gd name="connsiteY2-24" fmla="*/ 3356 h 9999"/>
                    <a:gd name="connsiteX3-25" fmla="*/ 6932 w 10000"/>
                    <a:gd name="connsiteY3-26" fmla="*/ 3350 h 9999"/>
                    <a:gd name="connsiteX4-27" fmla="*/ 6989 w 10000"/>
                    <a:gd name="connsiteY4-28" fmla="*/ 3130 h 9999"/>
                    <a:gd name="connsiteX5-29" fmla="*/ 610 w 10000"/>
                    <a:gd name="connsiteY5-30" fmla="*/ 220 h 9999"/>
                    <a:gd name="connsiteX6-31" fmla="*/ 0 w 10000"/>
                    <a:gd name="connsiteY6-32" fmla="*/ 7590 h 9999"/>
                    <a:gd name="connsiteX7-33" fmla="*/ 10000 w 10000"/>
                    <a:gd name="connsiteY7-34" fmla="*/ 9999 h 9999"/>
                    <a:gd name="connsiteX0-35" fmla="*/ 10000 w 10000"/>
                    <a:gd name="connsiteY0-36" fmla="*/ 10000 h 10000"/>
                    <a:gd name="connsiteX1-37" fmla="*/ 6936 w 10000"/>
                    <a:gd name="connsiteY1-38" fmla="*/ 3356 h 10000"/>
                    <a:gd name="connsiteX2-39" fmla="*/ 6936 w 10000"/>
                    <a:gd name="connsiteY2-40" fmla="*/ 3356 h 10000"/>
                    <a:gd name="connsiteX3-41" fmla="*/ 6989 w 10000"/>
                    <a:gd name="connsiteY3-42" fmla="*/ 3130 h 10000"/>
                    <a:gd name="connsiteX4-43" fmla="*/ 610 w 10000"/>
                    <a:gd name="connsiteY4-44" fmla="*/ 220 h 10000"/>
                    <a:gd name="connsiteX5-45" fmla="*/ 0 w 10000"/>
                    <a:gd name="connsiteY5-46" fmla="*/ 7591 h 10000"/>
                    <a:gd name="connsiteX6-47" fmla="*/ 10000 w 10000"/>
                    <a:gd name="connsiteY6-48" fmla="*/ 10000 h 10000"/>
                    <a:gd name="connsiteX0-49" fmla="*/ 10000 w 10000"/>
                    <a:gd name="connsiteY0-50" fmla="*/ 10000 h 10000"/>
                    <a:gd name="connsiteX1-51" fmla="*/ 6936 w 10000"/>
                    <a:gd name="connsiteY1-52" fmla="*/ 3356 h 10000"/>
                    <a:gd name="connsiteX2-53" fmla="*/ 6989 w 10000"/>
                    <a:gd name="connsiteY2-54" fmla="*/ 3130 h 10000"/>
                    <a:gd name="connsiteX3-55" fmla="*/ 610 w 10000"/>
                    <a:gd name="connsiteY3-56" fmla="*/ 220 h 10000"/>
                    <a:gd name="connsiteX4-57" fmla="*/ 0 w 10000"/>
                    <a:gd name="connsiteY4-58" fmla="*/ 7591 h 10000"/>
                    <a:gd name="connsiteX5-59" fmla="*/ 10000 w 10000"/>
                    <a:gd name="connsiteY5-60" fmla="*/ 10000 h 10000"/>
                    <a:gd name="connsiteX0-61" fmla="*/ 10000 w 10290"/>
                    <a:gd name="connsiteY0-62" fmla="*/ 10067 h 10067"/>
                    <a:gd name="connsiteX1-63" fmla="*/ 6989 w 10290"/>
                    <a:gd name="connsiteY1-64" fmla="*/ 3197 h 10067"/>
                    <a:gd name="connsiteX2-65" fmla="*/ 610 w 10290"/>
                    <a:gd name="connsiteY2-66" fmla="*/ 287 h 10067"/>
                    <a:gd name="connsiteX3-67" fmla="*/ 0 w 10290"/>
                    <a:gd name="connsiteY3-68" fmla="*/ 7658 h 10067"/>
                    <a:gd name="connsiteX4-69" fmla="*/ 10000 w 10290"/>
                    <a:gd name="connsiteY4-70" fmla="*/ 10067 h 10067"/>
                    <a:gd name="connsiteX0-71" fmla="*/ 10000 w 10000"/>
                    <a:gd name="connsiteY0-72" fmla="*/ 10067 h 10067"/>
                    <a:gd name="connsiteX1-73" fmla="*/ 6989 w 10000"/>
                    <a:gd name="connsiteY1-74" fmla="*/ 3197 h 10067"/>
                    <a:gd name="connsiteX2-75" fmla="*/ 610 w 10000"/>
                    <a:gd name="connsiteY2-76" fmla="*/ 287 h 10067"/>
                    <a:gd name="connsiteX3-77" fmla="*/ 0 w 10000"/>
                    <a:gd name="connsiteY3-78" fmla="*/ 7658 h 10067"/>
                    <a:gd name="connsiteX4-79" fmla="*/ 10000 w 10000"/>
                    <a:gd name="connsiteY4-80" fmla="*/ 10067 h 10067"/>
                    <a:gd name="connsiteX0-81" fmla="*/ 10000 w 10000"/>
                    <a:gd name="connsiteY0-82" fmla="*/ 10067 h 10067"/>
                    <a:gd name="connsiteX1-83" fmla="*/ 6989 w 10000"/>
                    <a:gd name="connsiteY1-84" fmla="*/ 3197 h 10067"/>
                    <a:gd name="connsiteX2-85" fmla="*/ 610 w 10000"/>
                    <a:gd name="connsiteY2-86" fmla="*/ 287 h 10067"/>
                    <a:gd name="connsiteX3-87" fmla="*/ 0 w 10000"/>
                    <a:gd name="connsiteY3-88" fmla="*/ 7658 h 10067"/>
                    <a:gd name="connsiteX4-89" fmla="*/ 10000 w 10000"/>
                    <a:gd name="connsiteY4-90" fmla="*/ 10067 h 10067"/>
                    <a:gd name="connsiteX0-91" fmla="*/ 10000 w 10000"/>
                    <a:gd name="connsiteY0-92" fmla="*/ 10081 h 10081"/>
                    <a:gd name="connsiteX1-93" fmla="*/ 6989 w 10000"/>
                    <a:gd name="connsiteY1-94" fmla="*/ 3211 h 10081"/>
                    <a:gd name="connsiteX2-95" fmla="*/ 610 w 10000"/>
                    <a:gd name="connsiteY2-96" fmla="*/ 301 h 10081"/>
                    <a:gd name="connsiteX3-97" fmla="*/ 0 w 10000"/>
                    <a:gd name="connsiteY3-98" fmla="*/ 7672 h 10081"/>
                    <a:gd name="connsiteX4-99" fmla="*/ 10000 w 10000"/>
                    <a:gd name="connsiteY4-100" fmla="*/ 10081 h 10081"/>
                    <a:gd name="connsiteX0-101" fmla="*/ 10000 w 10000"/>
                    <a:gd name="connsiteY0-102" fmla="*/ 10118 h 10118"/>
                    <a:gd name="connsiteX1-103" fmla="*/ 6796 w 10000"/>
                    <a:gd name="connsiteY1-104" fmla="*/ 2887 h 10118"/>
                    <a:gd name="connsiteX2-105" fmla="*/ 610 w 10000"/>
                    <a:gd name="connsiteY2-106" fmla="*/ 338 h 10118"/>
                    <a:gd name="connsiteX3-107" fmla="*/ 0 w 10000"/>
                    <a:gd name="connsiteY3-108" fmla="*/ 7709 h 10118"/>
                    <a:gd name="connsiteX4-109" fmla="*/ 10000 w 10000"/>
                    <a:gd name="connsiteY4-110" fmla="*/ 10118 h 10118"/>
                    <a:gd name="connsiteX0-111" fmla="*/ 10000 w 10000"/>
                    <a:gd name="connsiteY0-112" fmla="*/ 10124 h 10124"/>
                    <a:gd name="connsiteX1-113" fmla="*/ 6796 w 10000"/>
                    <a:gd name="connsiteY1-114" fmla="*/ 2893 h 10124"/>
                    <a:gd name="connsiteX2-115" fmla="*/ 610 w 10000"/>
                    <a:gd name="connsiteY2-116" fmla="*/ 344 h 10124"/>
                    <a:gd name="connsiteX3-117" fmla="*/ 0 w 10000"/>
                    <a:gd name="connsiteY3-118" fmla="*/ 7715 h 10124"/>
                    <a:gd name="connsiteX4-119" fmla="*/ 10000 w 10000"/>
                    <a:gd name="connsiteY4-120" fmla="*/ 10124 h 10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24">
                      <a:moveTo>
                        <a:pt x="10000" y="10124"/>
                      </a:moveTo>
                      <a:cubicBezTo>
                        <a:pt x="9159" y="7545"/>
                        <a:pt x="8270" y="5034"/>
                        <a:pt x="6796" y="2893"/>
                      </a:cubicBezTo>
                      <a:cubicBezTo>
                        <a:pt x="5515" y="1032"/>
                        <a:pt x="3782" y="-776"/>
                        <a:pt x="610" y="344"/>
                      </a:cubicBezTo>
                      <a:cubicBezTo>
                        <a:pt x="759" y="3181"/>
                        <a:pt x="663" y="4876"/>
                        <a:pt x="0" y="7715"/>
                      </a:cubicBezTo>
                      <a:cubicBezTo>
                        <a:pt x="3334" y="5272"/>
                        <a:pt x="6887" y="6127"/>
                        <a:pt x="10000" y="10124"/>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2" name="MH_Other_3"/>
                <p:cNvSpPr/>
                <p:nvPr/>
              </p:nvSpPr>
              <p:spPr bwMode="auto">
                <a:xfrm flipH="1">
                  <a:off x="3321015" y="2505377"/>
                  <a:ext cx="2490934" cy="1728860"/>
                </a:xfrm>
                <a:custGeom>
                  <a:avLst/>
                  <a:gdLst>
                    <a:gd name="T0" fmla="*/ 4714 w 4714"/>
                    <a:gd name="T1" fmla="*/ 862 h 3272"/>
                    <a:gd name="T2" fmla="*/ 8 w 4714"/>
                    <a:gd name="T3" fmla="*/ 434 h 3272"/>
                    <a:gd name="T4" fmla="*/ 8 w 4714"/>
                    <a:gd name="T5" fmla="*/ 434 h 3272"/>
                    <a:gd name="T6" fmla="*/ 0 w 4714"/>
                    <a:gd name="T7" fmla="*/ 448 h 3272"/>
                    <a:gd name="T8" fmla="*/ 1672 w 4714"/>
                    <a:gd name="T9" fmla="*/ 3272 h 3272"/>
                    <a:gd name="T10" fmla="*/ 4714 w 4714"/>
                    <a:gd name="T11" fmla="*/ 862 h 3272"/>
                  </a:gdLst>
                  <a:ahLst/>
                  <a:cxnLst>
                    <a:cxn ang="0">
                      <a:pos x="T0" y="T1"/>
                    </a:cxn>
                    <a:cxn ang="0">
                      <a:pos x="T2" y="T3"/>
                    </a:cxn>
                    <a:cxn ang="0">
                      <a:pos x="T4" y="T5"/>
                    </a:cxn>
                    <a:cxn ang="0">
                      <a:pos x="T6" y="T7"/>
                    </a:cxn>
                    <a:cxn ang="0">
                      <a:pos x="T8" y="T9"/>
                    </a:cxn>
                    <a:cxn ang="0">
                      <a:pos x="T10" y="T11"/>
                    </a:cxn>
                  </a:cxnLst>
                  <a:rect l="0" t="0" r="r" b="b"/>
                  <a:pathLst>
                    <a:path w="4714" h="3272">
                      <a:moveTo>
                        <a:pt x="4714" y="862"/>
                      </a:moveTo>
                      <a:cubicBezTo>
                        <a:pt x="3249" y="152"/>
                        <a:pt x="1577" y="0"/>
                        <a:pt x="8" y="434"/>
                      </a:cubicBezTo>
                      <a:lnTo>
                        <a:pt x="8" y="434"/>
                      </a:lnTo>
                      <a:cubicBezTo>
                        <a:pt x="6" y="439"/>
                        <a:pt x="3" y="443"/>
                        <a:pt x="0" y="448"/>
                      </a:cubicBezTo>
                      <a:cubicBezTo>
                        <a:pt x="792" y="1227"/>
                        <a:pt x="1313" y="2222"/>
                        <a:pt x="1672" y="3272"/>
                      </a:cubicBezTo>
                      <a:lnTo>
                        <a:pt x="4714" y="862"/>
                      </a:ln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ea typeface="宋体" panose="02010600030101010101" pitchFamily="2" charset="-122"/>
                  </a:endParaRPr>
                </a:p>
              </p:txBody>
            </p:sp>
            <p:sp>
              <p:nvSpPr>
                <p:cNvPr id="23" name="MH_Other_4"/>
                <p:cNvSpPr/>
                <p:nvPr/>
              </p:nvSpPr>
              <p:spPr bwMode="auto">
                <a:xfrm flipH="1">
                  <a:off x="3319295" y="2264541"/>
                  <a:ext cx="837765" cy="696705"/>
                </a:xfrm>
                <a:custGeom>
                  <a:avLst/>
                  <a:gdLst>
                    <a:gd name="T0" fmla="*/ 1445 w 1445"/>
                    <a:gd name="T1" fmla="*/ 1177 h 1180"/>
                    <a:gd name="T2" fmla="*/ 0 w 1445"/>
                    <a:gd name="T3" fmla="*/ 0 h 1180"/>
                    <a:gd name="T4" fmla="*/ 1442 w 1445"/>
                    <a:gd name="T5" fmla="*/ 1180 h 1180"/>
                    <a:gd name="T6" fmla="*/ 1442 w 1445"/>
                    <a:gd name="T7" fmla="*/ 1180 h 1180"/>
                    <a:gd name="T8" fmla="*/ 1445 w 1445"/>
                    <a:gd name="T9" fmla="*/ 1177 h 1180"/>
                    <a:gd name="connsiteX0" fmla="*/ 10996 w 10996"/>
                    <a:gd name="connsiteY0" fmla="*/ 10789 h 10814"/>
                    <a:gd name="connsiteX1" fmla="*/ 0 w 10996"/>
                    <a:gd name="connsiteY1" fmla="*/ 0 h 10814"/>
                    <a:gd name="connsiteX2" fmla="*/ 10975 w 10996"/>
                    <a:gd name="connsiteY2" fmla="*/ 10814 h 10814"/>
                    <a:gd name="connsiteX3" fmla="*/ 10975 w 10996"/>
                    <a:gd name="connsiteY3" fmla="*/ 10814 h 10814"/>
                    <a:gd name="connsiteX4" fmla="*/ 10996 w 10996"/>
                    <a:gd name="connsiteY4" fmla="*/ 10789 h 10814"/>
                    <a:gd name="connsiteX0-1" fmla="*/ 11970 w 11970"/>
                    <a:gd name="connsiteY0-2" fmla="*/ 10809 h 10834"/>
                    <a:gd name="connsiteX1-3" fmla="*/ 974 w 11970"/>
                    <a:gd name="connsiteY1-4" fmla="*/ 20 h 10834"/>
                    <a:gd name="connsiteX2-5" fmla="*/ 11949 w 11970"/>
                    <a:gd name="connsiteY2-6" fmla="*/ 10834 h 10834"/>
                    <a:gd name="connsiteX3-7" fmla="*/ 11949 w 11970"/>
                    <a:gd name="connsiteY3-8" fmla="*/ 10834 h 10834"/>
                    <a:gd name="connsiteX4-9" fmla="*/ 11970 w 11970"/>
                    <a:gd name="connsiteY4-10" fmla="*/ 10809 h 10834"/>
                    <a:gd name="connsiteX0-11" fmla="*/ 11970 w 11970"/>
                    <a:gd name="connsiteY0-12" fmla="*/ 10809 h 10834"/>
                    <a:gd name="connsiteX1-13" fmla="*/ 974 w 11970"/>
                    <a:gd name="connsiteY1-14" fmla="*/ 20 h 10834"/>
                    <a:gd name="connsiteX2-15" fmla="*/ 11949 w 11970"/>
                    <a:gd name="connsiteY2-16" fmla="*/ 10834 h 10834"/>
                    <a:gd name="connsiteX3-17" fmla="*/ 11949 w 11970"/>
                    <a:gd name="connsiteY3-18" fmla="*/ 10834 h 10834"/>
                    <a:gd name="connsiteX4-19" fmla="*/ 11970 w 11970"/>
                    <a:gd name="connsiteY4-20" fmla="*/ 10809 h 10834"/>
                    <a:gd name="connsiteX0-21" fmla="*/ 10996 w 10996"/>
                    <a:gd name="connsiteY0-22" fmla="*/ 10789 h 10814"/>
                    <a:gd name="connsiteX1-23" fmla="*/ 0 w 10996"/>
                    <a:gd name="connsiteY1-24" fmla="*/ 0 h 10814"/>
                    <a:gd name="connsiteX2-25" fmla="*/ 10975 w 10996"/>
                    <a:gd name="connsiteY2-26" fmla="*/ 10814 h 10814"/>
                    <a:gd name="connsiteX3-27" fmla="*/ 10975 w 10996"/>
                    <a:gd name="connsiteY3-28" fmla="*/ 10814 h 10814"/>
                    <a:gd name="connsiteX4-29" fmla="*/ 10996 w 10996"/>
                    <a:gd name="connsiteY4-30" fmla="*/ 10789 h 10814"/>
                    <a:gd name="connsiteX0-31" fmla="*/ 10996 w 10996"/>
                    <a:gd name="connsiteY0-32" fmla="*/ 10789 h 10814"/>
                    <a:gd name="connsiteX1-33" fmla="*/ 0 w 10996"/>
                    <a:gd name="connsiteY1-34" fmla="*/ 0 h 10814"/>
                    <a:gd name="connsiteX2-35" fmla="*/ 10975 w 10996"/>
                    <a:gd name="connsiteY2-36" fmla="*/ 10814 h 10814"/>
                    <a:gd name="connsiteX3-37" fmla="*/ 10975 w 10996"/>
                    <a:gd name="connsiteY3-38" fmla="*/ 10814 h 10814"/>
                    <a:gd name="connsiteX4-39" fmla="*/ 10996 w 10996"/>
                    <a:gd name="connsiteY4-40" fmla="*/ 10789 h 10814"/>
                    <a:gd name="connsiteX0-41" fmla="*/ 10885 w 10885"/>
                    <a:gd name="connsiteY0-42" fmla="*/ 11332 h 11357"/>
                    <a:gd name="connsiteX1-43" fmla="*/ 0 w 10885"/>
                    <a:gd name="connsiteY1-44" fmla="*/ 0 h 11357"/>
                    <a:gd name="connsiteX2-45" fmla="*/ 10864 w 10885"/>
                    <a:gd name="connsiteY2-46" fmla="*/ 11357 h 11357"/>
                    <a:gd name="connsiteX3-47" fmla="*/ 10864 w 10885"/>
                    <a:gd name="connsiteY3-48" fmla="*/ 11357 h 11357"/>
                    <a:gd name="connsiteX4-49" fmla="*/ 10885 w 10885"/>
                    <a:gd name="connsiteY4-50" fmla="*/ 11332 h 11357"/>
                    <a:gd name="connsiteX0-51" fmla="*/ 10959 w 10959"/>
                    <a:gd name="connsiteY0-52" fmla="*/ 11151 h 11176"/>
                    <a:gd name="connsiteX1-53" fmla="*/ 0 w 10959"/>
                    <a:gd name="connsiteY1-54" fmla="*/ 0 h 11176"/>
                    <a:gd name="connsiteX2-55" fmla="*/ 10938 w 10959"/>
                    <a:gd name="connsiteY2-56" fmla="*/ 11176 h 11176"/>
                    <a:gd name="connsiteX3-57" fmla="*/ 10938 w 10959"/>
                    <a:gd name="connsiteY3-58" fmla="*/ 11176 h 11176"/>
                    <a:gd name="connsiteX4-59" fmla="*/ 10959 w 10959"/>
                    <a:gd name="connsiteY4-60" fmla="*/ 11151 h 11176"/>
                    <a:gd name="connsiteX0-61" fmla="*/ 10959 w 10959"/>
                    <a:gd name="connsiteY0-62" fmla="*/ 11151 h 11176"/>
                    <a:gd name="connsiteX1-63" fmla="*/ 0 w 10959"/>
                    <a:gd name="connsiteY1-64" fmla="*/ 0 h 11176"/>
                    <a:gd name="connsiteX2-65" fmla="*/ 10938 w 10959"/>
                    <a:gd name="connsiteY2-66" fmla="*/ 11176 h 11176"/>
                    <a:gd name="connsiteX3-67" fmla="*/ 10938 w 10959"/>
                    <a:gd name="connsiteY3-68" fmla="*/ 11176 h 11176"/>
                    <a:gd name="connsiteX4-69" fmla="*/ 10959 w 10959"/>
                    <a:gd name="connsiteY4-70" fmla="*/ 11151 h 11176"/>
                    <a:gd name="connsiteX0-71" fmla="*/ 10959 w 10959"/>
                    <a:gd name="connsiteY0-72" fmla="*/ 11151 h 11176"/>
                    <a:gd name="connsiteX1-73" fmla="*/ 0 w 10959"/>
                    <a:gd name="connsiteY1-74" fmla="*/ 0 h 11176"/>
                    <a:gd name="connsiteX2-75" fmla="*/ 10938 w 10959"/>
                    <a:gd name="connsiteY2-76" fmla="*/ 11176 h 11176"/>
                    <a:gd name="connsiteX3-77" fmla="*/ 10938 w 10959"/>
                    <a:gd name="connsiteY3-78" fmla="*/ 11176 h 11176"/>
                    <a:gd name="connsiteX4-79" fmla="*/ 10959 w 10959"/>
                    <a:gd name="connsiteY4-80" fmla="*/ 11151 h 11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59" h="11176">
                      <a:moveTo>
                        <a:pt x="10959" y="11151"/>
                      </a:moveTo>
                      <a:cubicBezTo>
                        <a:pt x="8129" y="6074"/>
                        <a:pt x="7132" y="2023"/>
                        <a:pt x="0" y="0"/>
                      </a:cubicBezTo>
                      <a:cubicBezTo>
                        <a:pt x="4889" y="3072"/>
                        <a:pt x="8142" y="7117"/>
                        <a:pt x="10938" y="11176"/>
                      </a:cubicBezTo>
                      <a:lnTo>
                        <a:pt x="10938" y="11176"/>
                      </a:lnTo>
                      <a:cubicBezTo>
                        <a:pt x="10945" y="11168"/>
                        <a:pt x="10952" y="11159"/>
                        <a:pt x="10959" y="11151"/>
                      </a:cubicBezTo>
                      <a:close/>
                    </a:path>
                  </a:pathLst>
                </a:custGeom>
                <a:gradFill>
                  <a:gsLst>
                    <a:gs pos="0">
                      <a:srgbClr val="D7D7D7"/>
                    </a:gs>
                    <a:gs pos="50000">
                      <a:srgbClr val="E6E6E6"/>
                    </a:gs>
                    <a:gs pos="100000">
                      <a:srgbClr val="F9F9F9"/>
                    </a:gs>
                  </a:gsLst>
                  <a:lin ang="2700000" scaled="0"/>
                </a:gradFill>
                <a:ln w="0">
                  <a:solidFill>
                    <a:srgbClr val="D9D9D9"/>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ea typeface="宋体" panose="02010600030101010101" pitchFamily="2" charset="-122"/>
                  </a:endParaRPr>
                </a:p>
              </p:txBody>
            </p:sp>
            <p:sp>
              <p:nvSpPr>
                <p:cNvPr id="24" name="MH_Other_5"/>
                <p:cNvSpPr/>
                <p:nvPr/>
              </p:nvSpPr>
              <p:spPr bwMode="auto">
                <a:xfrm flipH="1">
                  <a:off x="3019968" y="2961246"/>
                  <a:ext cx="1909487" cy="2475451"/>
                </a:xfrm>
                <a:custGeom>
                  <a:avLst/>
                  <a:gdLst>
                    <a:gd name="T0" fmla="*/ 2641 w 3612"/>
                    <a:gd name="T1" fmla="*/ 4682 h 4686"/>
                    <a:gd name="T2" fmla="*/ 3042 w 3612"/>
                    <a:gd name="T3" fmla="*/ 0 h 4686"/>
                    <a:gd name="T4" fmla="*/ 3042 w 3612"/>
                    <a:gd name="T5" fmla="*/ 0 h 4686"/>
                    <a:gd name="T6" fmla="*/ 0 w 3612"/>
                    <a:gd name="T7" fmla="*/ 2410 h 4686"/>
                    <a:gd name="T8" fmla="*/ 2 w 3612"/>
                    <a:gd name="T9" fmla="*/ 2415 h 4686"/>
                    <a:gd name="T10" fmla="*/ 2635 w 3612"/>
                    <a:gd name="T11" fmla="*/ 4686 h 4686"/>
                    <a:gd name="T12" fmla="*/ 2641 w 3612"/>
                    <a:gd name="T13" fmla="*/ 4682 h 4686"/>
                  </a:gdLst>
                  <a:ahLst/>
                  <a:cxnLst>
                    <a:cxn ang="0">
                      <a:pos x="T0" y="T1"/>
                    </a:cxn>
                    <a:cxn ang="0">
                      <a:pos x="T2" y="T3"/>
                    </a:cxn>
                    <a:cxn ang="0">
                      <a:pos x="T4" y="T5"/>
                    </a:cxn>
                    <a:cxn ang="0">
                      <a:pos x="T6" y="T7"/>
                    </a:cxn>
                    <a:cxn ang="0">
                      <a:pos x="T8" y="T9"/>
                    </a:cxn>
                    <a:cxn ang="0">
                      <a:pos x="T10" y="T11"/>
                    </a:cxn>
                    <a:cxn ang="0">
                      <a:pos x="T12" y="T13"/>
                    </a:cxn>
                  </a:cxnLst>
                  <a:rect l="0" t="0" r="r" b="b"/>
                  <a:pathLst>
                    <a:path w="3612" h="4686">
                      <a:moveTo>
                        <a:pt x="2641" y="4682"/>
                      </a:moveTo>
                      <a:cubicBezTo>
                        <a:pt x="3465" y="3259"/>
                        <a:pt x="3612" y="1542"/>
                        <a:pt x="3042" y="0"/>
                      </a:cubicBezTo>
                      <a:lnTo>
                        <a:pt x="3042" y="0"/>
                      </a:lnTo>
                      <a:lnTo>
                        <a:pt x="0" y="2410"/>
                      </a:lnTo>
                      <a:cubicBezTo>
                        <a:pt x="1" y="2412"/>
                        <a:pt x="1" y="2413"/>
                        <a:pt x="2" y="2415"/>
                      </a:cubicBezTo>
                      <a:cubicBezTo>
                        <a:pt x="959" y="3147"/>
                        <a:pt x="1640" y="3583"/>
                        <a:pt x="2635" y="4686"/>
                      </a:cubicBezTo>
                      <a:cubicBezTo>
                        <a:pt x="2637" y="4684"/>
                        <a:pt x="2639" y="4683"/>
                        <a:pt x="2641" y="4682"/>
                      </a:cubicBezTo>
                      <a:close/>
                    </a:path>
                  </a:pathLst>
                </a:custGeom>
                <a:gradFill>
                  <a:gsLst>
                    <a:gs pos="0">
                      <a:schemeClr val="accent1">
                        <a:lumMod val="75000"/>
                      </a:schemeClr>
                    </a:gs>
                    <a:gs pos="85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5" name="MH_Other_6"/>
                <p:cNvSpPr/>
                <p:nvPr/>
              </p:nvSpPr>
              <p:spPr bwMode="auto">
                <a:xfrm flipH="1">
                  <a:off x="2589904" y="2961247"/>
                  <a:ext cx="942702" cy="2473731"/>
                </a:xfrm>
                <a:custGeom>
                  <a:avLst/>
                  <a:gdLst>
                    <a:gd name="T0" fmla="*/ 1513 w 1784"/>
                    <a:gd name="T1" fmla="*/ 2131 h 4682"/>
                    <a:gd name="T2" fmla="*/ 1493 w 1784"/>
                    <a:gd name="T3" fmla="*/ 2084 h 4682"/>
                    <a:gd name="T4" fmla="*/ 401 w 1784"/>
                    <a:gd name="T5" fmla="*/ 0 h 4682"/>
                    <a:gd name="T6" fmla="*/ 0 w 1784"/>
                    <a:gd name="T7" fmla="*/ 4682 h 4682"/>
                    <a:gd name="T8" fmla="*/ 0 w 1784"/>
                    <a:gd name="T9" fmla="*/ 4682 h 4682"/>
                    <a:gd name="T10" fmla="*/ 1431 w 1784"/>
                    <a:gd name="T11" fmla="*/ 4681 h 4682"/>
                    <a:gd name="T12" fmla="*/ 1513 w 1784"/>
                    <a:gd name="T13" fmla="*/ 2131 h 4682"/>
                  </a:gdLst>
                  <a:ahLst/>
                  <a:cxnLst>
                    <a:cxn ang="0">
                      <a:pos x="T0" y="T1"/>
                    </a:cxn>
                    <a:cxn ang="0">
                      <a:pos x="T2" y="T3"/>
                    </a:cxn>
                    <a:cxn ang="0">
                      <a:pos x="T4" y="T5"/>
                    </a:cxn>
                    <a:cxn ang="0">
                      <a:pos x="T6" y="T7"/>
                    </a:cxn>
                    <a:cxn ang="0">
                      <a:pos x="T8" y="T9"/>
                    </a:cxn>
                    <a:cxn ang="0">
                      <a:pos x="T10" y="T11"/>
                    </a:cxn>
                    <a:cxn ang="0">
                      <a:pos x="T12" y="T13"/>
                    </a:cxn>
                  </a:cxnLst>
                  <a:rect l="0" t="0" r="r" b="b"/>
                  <a:pathLst>
                    <a:path w="1784" h="4682">
                      <a:moveTo>
                        <a:pt x="1513" y="2131"/>
                      </a:moveTo>
                      <a:lnTo>
                        <a:pt x="1493" y="2084"/>
                      </a:lnTo>
                      <a:cubicBezTo>
                        <a:pt x="1236" y="1338"/>
                        <a:pt x="868" y="635"/>
                        <a:pt x="401" y="0"/>
                      </a:cubicBezTo>
                      <a:cubicBezTo>
                        <a:pt x="971" y="1542"/>
                        <a:pt x="824" y="3259"/>
                        <a:pt x="0" y="4682"/>
                      </a:cubicBezTo>
                      <a:lnTo>
                        <a:pt x="0" y="4682"/>
                      </a:lnTo>
                      <a:cubicBezTo>
                        <a:pt x="534" y="4328"/>
                        <a:pt x="1017" y="4377"/>
                        <a:pt x="1431" y="4681"/>
                      </a:cubicBezTo>
                      <a:cubicBezTo>
                        <a:pt x="1653" y="3813"/>
                        <a:pt x="1784" y="3028"/>
                        <a:pt x="1513" y="2131"/>
                      </a:cubicBez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ea typeface="宋体" panose="02010600030101010101" pitchFamily="2" charset="-122"/>
                  </a:endParaRPr>
                </a:p>
              </p:txBody>
            </p:sp>
            <p:sp>
              <p:nvSpPr>
                <p:cNvPr id="26" name="MH_Other_7"/>
                <p:cNvSpPr/>
                <p:nvPr/>
              </p:nvSpPr>
              <p:spPr bwMode="auto">
                <a:xfrm flipH="1">
                  <a:off x="2686238" y="2959526"/>
                  <a:ext cx="634775" cy="1126770"/>
                </a:xfrm>
                <a:custGeom>
                  <a:avLst/>
                  <a:gdLst>
                    <a:gd name="T0" fmla="*/ 1087 w 1199"/>
                    <a:gd name="T1" fmla="*/ 2057 h 2134"/>
                    <a:gd name="T2" fmla="*/ 18 w 1199"/>
                    <a:gd name="T3" fmla="*/ 21 h 2134"/>
                    <a:gd name="T4" fmla="*/ 3 w 1199"/>
                    <a:gd name="T5" fmla="*/ 0 h 2134"/>
                    <a:gd name="T6" fmla="*/ 0 w 1199"/>
                    <a:gd name="T7" fmla="*/ 3 h 2134"/>
                    <a:gd name="T8" fmla="*/ 0 w 1199"/>
                    <a:gd name="T9" fmla="*/ 3 h 2134"/>
                    <a:gd name="T10" fmla="*/ 1092 w 1199"/>
                    <a:gd name="T11" fmla="*/ 2087 h 2134"/>
                    <a:gd name="T12" fmla="*/ 1092 w 1199"/>
                    <a:gd name="T13" fmla="*/ 2087 h 2134"/>
                    <a:gd name="T14" fmla="*/ 1112 w 1199"/>
                    <a:gd name="T15" fmla="*/ 2134 h 2134"/>
                    <a:gd name="T16" fmla="*/ 1087 w 1199"/>
                    <a:gd name="T17" fmla="*/ 2057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9" h="2134">
                      <a:moveTo>
                        <a:pt x="1087" y="2057"/>
                      </a:moveTo>
                      <a:cubicBezTo>
                        <a:pt x="1199" y="1504"/>
                        <a:pt x="664" y="542"/>
                        <a:pt x="18" y="21"/>
                      </a:cubicBezTo>
                      <a:cubicBezTo>
                        <a:pt x="13" y="14"/>
                        <a:pt x="8" y="7"/>
                        <a:pt x="3" y="0"/>
                      </a:cubicBezTo>
                      <a:lnTo>
                        <a:pt x="0" y="3"/>
                      </a:lnTo>
                      <a:lnTo>
                        <a:pt x="0" y="3"/>
                      </a:lnTo>
                      <a:cubicBezTo>
                        <a:pt x="467" y="638"/>
                        <a:pt x="835" y="1341"/>
                        <a:pt x="1092" y="2087"/>
                      </a:cubicBezTo>
                      <a:lnTo>
                        <a:pt x="1092" y="2087"/>
                      </a:lnTo>
                      <a:lnTo>
                        <a:pt x="1112" y="2134"/>
                      </a:lnTo>
                      <a:cubicBezTo>
                        <a:pt x="1104" y="2108"/>
                        <a:pt x="1096" y="2083"/>
                        <a:pt x="1087" y="2057"/>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7" name="MH_Other_8"/>
                <p:cNvSpPr/>
                <p:nvPr/>
              </p:nvSpPr>
              <p:spPr bwMode="auto">
                <a:xfrm rot="2461175" flipH="1">
                  <a:off x="5153090" y="4755476"/>
                  <a:ext cx="557364" cy="115258"/>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grpSp>
          <p:pic>
            <p:nvPicPr>
              <p:cNvPr id="19" name="图片 18"/>
              <p:cNvPicPr preferRelativeResize="0">
                <a:picLocks noChangeArrowheads="1"/>
              </p:cNvPicPr>
              <p:nvPr/>
            </p:nvPicPr>
            <p:blipFill>
              <a:blip r:embed="rId3" cstate="print">
                <a:extLst>
                  <a:ext uri="{28A0092B-C50C-407E-A947-70E740481C1C}">
                    <a14:useLocalDpi xmlns:a14="http://schemas.microsoft.com/office/drawing/2010/main" val="0"/>
                  </a:ext>
                </a:extLst>
              </a:blip>
              <a:srcRect t="76775"/>
              <a:stretch>
                <a:fillRect/>
              </a:stretch>
            </p:blipFill>
            <p:spPr bwMode="auto">
              <a:xfrm>
                <a:off x="3251049" y="4895848"/>
                <a:ext cx="323850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1"/>
            <p:cNvGrpSpPr/>
            <p:nvPr/>
          </p:nvGrpSpPr>
          <p:grpSpPr>
            <a:xfrm>
              <a:off x="1112838" y="954897"/>
              <a:ext cx="4455899" cy="4611871"/>
              <a:chOff x="1131740" y="1958407"/>
              <a:chExt cx="4455899" cy="4611871"/>
            </a:xfrm>
          </p:grpSpPr>
          <p:grpSp>
            <p:nvGrpSpPr>
              <p:cNvPr id="14" name="组合 13"/>
              <p:cNvGrpSpPr/>
              <p:nvPr/>
            </p:nvGrpSpPr>
            <p:grpSpPr>
              <a:xfrm>
                <a:off x="1131740" y="1958407"/>
                <a:ext cx="4455899" cy="4611871"/>
                <a:chOff x="940039" y="3129253"/>
                <a:chExt cx="3838460" cy="4567567"/>
              </a:xfrm>
            </p:grpSpPr>
            <p:sp>
              <p:nvSpPr>
                <p:cNvPr id="16" name="MH_Other_11"/>
                <p:cNvSpPr/>
                <p:nvPr/>
              </p:nvSpPr>
              <p:spPr>
                <a:xfrm>
                  <a:off x="940039" y="3129253"/>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4354778" y="7273099"/>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grpSp>
      <p:sp>
        <p:nvSpPr>
          <p:cNvPr id="28" name="矩形 27"/>
          <p:cNvSpPr/>
          <p:nvPr/>
        </p:nvSpPr>
        <p:spPr>
          <a:xfrm>
            <a:off x="1508683" y="1828610"/>
            <a:ext cx="3902566" cy="5029390"/>
          </a:xfrm>
          <a:prstGeom prst="rect">
            <a:avLst/>
          </a:prstGeom>
        </p:spPr>
        <p:txBody>
          <a:bodyPr wrap="square">
            <a:spAutoFit/>
          </a:bodyPr>
          <a:lstStyle/>
          <a:p>
            <a:pPr>
              <a:lnSpc>
                <a:spcPct val="150000"/>
              </a:lnSpc>
            </a:pPr>
            <a:r>
              <a:rPr lang="zh-CN" altLang="en-US" dirty="0">
                <a:latin typeface="+mn-ea"/>
              </a:rPr>
              <a:t>情景：</a:t>
            </a:r>
          </a:p>
          <a:p>
            <a:pPr>
              <a:lnSpc>
                <a:spcPct val="150000"/>
              </a:lnSpc>
            </a:pPr>
            <a:r>
              <a:rPr lang="zh-CN" altLang="en-US" dirty="0">
                <a:latin typeface="+mn-ea"/>
              </a:rPr>
              <a:t>你设计的程序在完美情况下当然不会出错，</a:t>
            </a:r>
          </a:p>
          <a:p>
            <a:pPr>
              <a:lnSpc>
                <a:spcPct val="150000"/>
              </a:lnSpc>
            </a:pPr>
            <a:r>
              <a:rPr lang="zh-CN" altLang="en-US" dirty="0">
                <a:latin typeface="+mn-ea"/>
              </a:rPr>
              <a:t>但现实是经常有意外出现，一遇到问题就程序就退出运行。</a:t>
            </a:r>
          </a:p>
          <a:p>
            <a:pPr>
              <a:lnSpc>
                <a:spcPct val="150000"/>
              </a:lnSpc>
            </a:pPr>
            <a:endParaRPr lang="zh-CN" altLang="en-US" dirty="0">
              <a:latin typeface="+mn-ea"/>
            </a:endParaRPr>
          </a:p>
          <a:p>
            <a:pPr>
              <a:lnSpc>
                <a:spcPct val="150000"/>
              </a:lnSpc>
            </a:pPr>
            <a:r>
              <a:rPr lang="zh-CN" altLang="en-US" dirty="0">
                <a:latin typeface="+mn-ea"/>
              </a:rPr>
              <a:t>解决办法：</a:t>
            </a:r>
          </a:p>
          <a:p>
            <a:pPr>
              <a:lnSpc>
                <a:spcPct val="150000"/>
              </a:lnSpc>
            </a:pPr>
            <a:r>
              <a:rPr lang="en-US" altLang="zh-CN" dirty="0">
                <a:latin typeface="+mn-ea"/>
              </a:rPr>
              <a:t>try   except</a:t>
            </a:r>
            <a:r>
              <a:rPr lang="zh-CN" altLang="en-US" dirty="0">
                <a:latin typeface="+mn-ea"/>
              </a:rPr>
              <a:t>异常处理，</a:t>
            </a:r>
          </a:p>
          <a:p>
            <a:pPr>
              <a:lnSpc>
                <a:spcPct val="150000"/>
              </a:lnSpc>
            </a:pPr>
            <a:r>
              <a:rPr lang="zh-CN" altLang="en-US" dirty="0">
                <a:latin typeface="+mn-ea"/>
              </a:rPr>
              <a:t>增强你爬虫的</a:t>
            </a:r>
            <a:r>
              <a:rPr lang="zh-CN" altLang="en-US" b="1" dirty="0">
                <a:solidFill>
                  <a:srgbClr val="FF0000"/>
                </a:solidFill>
                <a:latin typeface="+mn-ea"/>
              </a:rPr>
              <a:t>健壮性，</a:t>
            </a:r>
          </a:p>
          <a:p>
            <a:pPr>
              <a:lnSpc>
                <a:spcPct val="150000"/>
              </a:lnSpc>
            </a:pPr>
            <a:r>
              <a:rPr lang="zh-CN" altLang="en-US" dirty="0">
                <a:latin typeface="+mn-ea"/>
              </a:rPr>
              <a:t>解决遇到问题程序停止</a:t>
            </a:r>
          </a:p>
          <a:p>
            <a:pPr>
              <a:lnSpc>
                <a:spcPct val="150000"/>
              </a:lnSpc>
            </a:pPr>
            <a:endParaRPr lang="zh-CN" altLang="en-US" dirty="0">
              <a:latin typeface="+mn-ea"/>
            </a:endParaRPr>
          </a:p>
          <a:p>
            <a:pPr>
              <a:lnSpc>
                <a:spcPct val="150000"/>
              </a:lnSpc>
            </a:pPr>
            <a:endParaRPr lang="zh-CN" altLang="en-US" dirty="0">
              <a:latin typeface="+mn-ea"/>
            </a:endParaRPr>
          </a:p>
        </p:txBody>
      </p:sp>
      <p:sp>
        <p:nvSpPr>
          <p:cNvPr id="30" name="文本框 44"/>
          <p:cNvSpPr txBox="1"/>
          <p:nvPr/>
        </p:nvSpPr>
        <p:spPr>
          <a:xfrm>
            <a:off x="2261975" y="2726686"/>
            <a:ext cx="1531582" cy="439870"/>
          </a:xfrm>
          <a:prstGeom prst="rect">
            <a:avLst/>
          </a:prstGeom>
          <a:noFill/>
        </p:spPr>
        <p:txBody>
          <a:bodyPr wrap="none" lIns="72585" tIns="36293" rIns="72585" bIns="36293"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solidFill>
                  <a:schemeClr val="bg1"/>
                </a:solidFill>
                <a:latin typeface="微软雅黑" panose="020B0503020204020204" charset="-122"/>
                <a:ea typeface="微软雅黑" panose="020B0503020204020204" charset="-122"/>
              </a:rPr>
              <a:t>单击添加标题</a:t>
            </a:r>
          </a:p>
        </p:txBody>
      </p:sp>
    </p:spTree>
    <p:extLst>
      <p:ext uri="{BB962C8B-B14F-4D97-AF65-F5344CB8AC3E}">
        <p14:creationId xmlns:p14="http://schemas.microsoft.com/office/powerpoint/2010/main" val="1974556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p:nvPr/>
        </p:nvSpPr>
        <p:spPr>
          <a:xfrm>
            <a:off x="0" y="0"/>
            <a:ext cx="7046913" cy="5611091"/>
          </a:xfrm>
          <a:custGeom>
            <a:avLst/>
            <a:gdLst>
              <a:gd name="connsiteX0" fmla="*/ 0 w 6132513"/>
              <a:gd name="connsiteY0" fmla="*/ 0 h 5611091"/>
              <a:gd name="connsiteX1" fmla="*/ 6132513 w 6132513"/>
              <a:gd name="connsiteY1" fmla="*/ 0 h 5611091"/>
              <a:gd name="connsiteX2" fmla="*/ 6132513 w 6132513"/>
              <a:gd name="connsiteY2" fmla="*/ 5611091 h 5611091"/>
              <a:gd name="connsiteX3" fmla="*/ 0 w 6132513"/>
              <a:gd name="connsiteY3" fmla="*/ 5611091 h 5611091"/>
              <a:gd name="connsiteX4" fmla="*/ 0 w 6132513"/>
              <a:gd name="connsiteY4" fmla="*/ 0 h 5611091"/>
              <a:gd name="connsiteX0-1" fmla="*/ 0 w 7046913"/>
              <a:gd name="connsiteY0-2" fmla="*/ 0 h 5611091"/>
              <a:gd name="connsiteX1-3" fmla="*/ 7046913 w 7046913"/>
              <a:gd name="connsiteY1-4" fmla="*/ 0 h 5611091"/>
              <a:gd name="connsiteX2-5" fmla="*/ 6132513 w 7046913"/>
              <a:gd name="connsiteY2-6" fmla="*/ 5611091 h 5611091"/>
              <a:gd name="connsiteX3-7" fmla="*/ 0 w 7046913"/>
              <a:gd name="connsiteY3-8" fmla="*/ 5611091 h 5611091"/>
              <a:gd name="connsiteX4-9" fmla="*/ 0 w 7046913"/>
              <a:gd name="connsiteY4-10" fmla="*/ 0 h 5611091"/>
              <a:gd name="connsiteX0-11" fmla="*/ 0 w 7046913"/>
              <a:gd name="connsiteY0-12" fmla="*/ 0 h 5611091"/>
              <a:gd name="connsiteX1-13" fmla="*/ 7046913 w 7046913"/>
              <a:gd name="connsiteY1-14" fmla="*/ 0 h 5611091"/>
              <a:gd name="connsiteX2-15" fmla="*/ 6132513 w 7046913"/>
              <a:gd name="connsiteY2-16" fmla="*/ 5611091 h 5611091"/>
              <a:gd name="connsiteX3-17" fmla="*/ 41564 w 7046913"/>
              <a:gd name="connsiteY3-18" fmla="*/ 4052455 h 5611091"/>
              <a:gd name="connsiteX4-19" fmla="*/ 0 w 7046913"/>
              <a:gd name="connsiteY4-20" fmla="*/ 0 h 5611091"/>
              <a:gd name="connsiteX0-21" fmla="*/ 41563 w 7088476"/>
              <a:gd name="connsiteY0-22" fmla="*/ 0 h 5611091"/>
              <a:gd name="connsiteX1-23" fmla="*/ 7088476 w 7088476"/>
              <a:gd name="connsiteY1-24" fmla="*/ 0 h 5611091"/>
              <a:gd name="connsiteX2-25" fmla="*/ 6174076 w 7088476"/>
              <a:gd name="connsiteY2-26" fmla="*/ 5611091 h 5611091"/>
              <a:gd name="connsiteX3-27" fmla="*/ 0 w 7088476"/>
              <a:gd name="connsiteY3-28" fmla="*/ 4052455 h 5611091"/>
              <a:gd name="connsiteX4-29" fmla="*/ 41563 w 7088476"/>
              <a:gd name="connsiteY4-30" fmla="*/ 0 h 5611091"/>
              <a:gd name="connsiteX0-31" fmla="*/ 0 w 7046913"/>
              <a:gd name="connsiteY0-32" fmla="*/ 0 h 5611091"/>
              <a:gd name="connsiteX1-33" fmla="*/ 7046913 w 7046913"/>
              <a:gd name="connsiteY1-34" fmla="*/ 0 h 5611091"/>
              <a:gd name="connsiteX2-35" fmla="*/ 6132513 w 7046913"/>
              <a:gd name="connsiteY2-36" fmla="*/ 5611091 h 5611091"/>
              <a:gd name="connsiteX3-37" fmla="*/ 1 w 7046913"/>
              <a:gd name="connsiteY3-38" fmla="*/ 4052455 h 5611091"/>
              <a:gd name="connsiteX4-39" fmla="*/ 0 w 7046913"/>
              <a:gd name="connsiteY4-40" fmla="*/ 0 h 5611091"/>
              <a:gd name="connsiteX0-41" fmla="*/ 0 w 7046913"/>
              <a:gd name="connsiteY0-42" fmla="*/ 0 h 5611091"/>
              <a:gd name="connsiteX1-43" fmla="*/ 7046913 w 7046913"/>
              <a:gd name="connsiteY1-44" fmla="*/ 0 h 5611091"/>
              <a:gd name="connsiteX2-45" fmla="*/ 1789113 w 7046913"/>
              <a:gd name="connsiteY2-46" fmla="*/ 5611091 h 5611091"/>
              <a:gd name="connsiteX3-47" fmla="*/ 1 w 7046913"/>
              <a:gd name="connsiteY3-48" fmla="*/ 4052455 h 5611091"/>
              <a:gd name="connsiteX4-49" fmla="*/ 0 w 7046913"/>
              <a:gd name="connsiteY4-50" fmla="*/ 0 h 5611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46913" h="5611091">
                <a:moveTo>
                  <a:pt x="0" y="0"/>
                </a:moveTo>
                <a:lnTo>
                  <a:pt x="7046913" y="0"/>
                </a:lnTo>
                <a:lnTo>
                  <a:pt x="1789113" y="5611091"/>
                </a:lnTo>
                <a:lnTo>
                  <a:pt x="1" y="4052455"/>
                </a:lnTo>
                <a:cubicBezTo>
                  <a:pt x="1" y="2701637"/>
                  <a:pt x="0" y="1350818"/>
                  <a:pt x="0" y="0"/>
                </a:cubicBezTo>
                <a:close/>
              </a:path>
            </a:pathLst>
          </a:custGeom>
          <a:gradFill flip="none" rotWithShape="1">
            <a:gsLst>
              <a:gs pos="100000">
                <a:srgbClr val="9148C8"/>
              </a:gs>
              <a:gs pos="12000">
                <a:schemeClr val="accent1"/>
              </a:gs>
              <a:gs pos="58000">
                <a:schemeClr val="accent5">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1"/>
          <p:cNvSpPr/>
          <p:nvPr/>
        </p:nvSpPr>
        <p:spPr>
          <a:xfrm rot="10800000">
            <a:off x="10242883" y="5307723"/>
            <a:ext cx="1949117" cy="1550277"/>
          </a:xfrm>
          <a:custGeom>
            <a:avLst/>
            <a:gdLst>
              <a:gd name="connsiteX0" fmla="*/ 0 w 6132513"/>
              <a:gd name="connsiteY0" fmla="*/ 0 h 5611091"/>
              <a:gd name="connsiteX1" fmla="*/ 6132513 w 6132513"/>
              <a:gd name="connsiteY1" fmla="*/ 0 h 5611091"/>
              <a:gd name="connsiteX2" fmla="*/ 6132513 w 6132513"/>
              <a:gd name="connsiteY2" fmla="*/ 5611091 h 5611091"/>
              <a:gd name="connsiteX3" fmla="*/ 0 w 6132513"/>
              <a:gd name="connsiteY3" fmla="*/ 5611091 h 5611091"/>
              <a:gd name="connsiteX4" fmla="*/ 0 w 6132513"/>
              <a:gd name="connsiteY4" fmla="*/ 0 h 5611091"/>
              <a:gd name="connsiteX0-1" fmla="*/ 0 w 7046913"/>
              <a:gd name="connsiteY0-2" fmla="*/ 0 h 5611091"/>
              <a:gd name="connsiteX1-3" fmla="*/ 7046913 w 7046913"/>
              <a:gd name="connsiteY1-4" fmla="*/ 0 h 5611091"/>
              <a:gd name="connsiteX2-5" fmla="*/ 6132513 w 7046913"/>
              <a:gd name="connsiteY2-6" fmla="*/ 5611091 h 5611091"/>
              <a:gd name="connsiteX3-7" fmla="*/ 0 w 7046913"/>
              <a:gd name="connsiteY3-8" fmla="*/ 5611091 h 5611091"/>
              <a:gd name="connsiteX4-9" fmla="*/ 0 w 7046913"/>
              <a:gd name="connsiteY4-10" fmla="*/ 0 h 5611091"/>
              <a:gd name="connsiteX0-11" fmla="*/ 0 w 7046913"/>
              <a:gd name="connsiteY0-12" fmla="*/ 0 h 5611091"/>
              <a:gd name="connsiteX1-13" fmla="*/ 7046913 w 7046913"/>
              <a:gd name="connsiteY1-14" fmla="*/ 0 h 5611091"/>
              <a:gd name="connsiteX2-15" fmla="*/ 6132513 w 7046913"/>
              <a:gd name="connsiteY2-16" fmla="*/ 5611091 h 5611091"/>
              <a:gd name="connsiteX3-17" fmla="*/ 41564 w 7046913"/>
              <a:gd name="connsiteY3-18" fmla="*/ 4052455 h 5611091"/>
              <a:gd name="connsiteX4-19" fmla="*/ 0 w 7046913"/>
              <a:gd name="connsiteY4-20" fmla="*/ 0 h 5611091"/>
              <a:gd name="connsiteX0-21" fmla="*/ 41563 w 7088476"/>
              <a:gd name="connsiteY0-22" fmla="*/ 0 h 5611091"/>
              <a:gd name="connsiteX1-23" fmla="*/ 7088476 w 7088476"/>
              <a:gd name="connsiteY1-24" fmla="*/ 0 h 5611091"/>
              <a:gd name="connsiteX2-25" fmla="*/ 6174076 w 7088476"/>
              <a:gd name="connsiteY2-26" fmla="*/ 5611091 h 5611091"/>
              <a:gd name="connsiteX3-27" fmla="*/ 0 w 7088476"/>
              <a:gd name="connsiteY3-28" fmla="*/ 4052455 h 5611091"/>
              <a:gd name="connsiteX4-29" fmla="*/ 41563 w 7088476"/>
              <a:gd name="connsiteY4-30" fmla="*/ 0 h 5611091"/>
              <a:gd name="connsiteX0-31" fmla="*/ 0 w 7046913"/>
              <a:gd name="connsiteY0-32" fmla="*/ 0 h 5611091"/>
              <a:gd name="connsiteX1-33" fmla="*/ 7046913 w 7046913"/>
              <a:gd name="connsiteY1-34" fmla="*/ 0 h 5611091"/>
              <a:gd name="connsiteX2-35" fmla="*/ 6132513 w 7046913"/>
              <a:gd name="connsiteY2-36" fmla="*/ 5611091 h 5611091"/>
              <a:gd name="connsiteX3-37" fmla="*/ 1 w 7046913"/>
              <a:gd name="connsiteY3-38" fmla="*/ 4052455 h 5611091"/>
              <a:gd name="connsiteX4-39" fmla="*/ 0 w 7046913"/>
              <a:gd name="connsiteY4-40" fmla="*/ 0 h 5611091"/>
              <a:gd name="connsiteX0-41" fmla="*/ 0 w 7046913"/>
              <a:gd name="connsiteY0-42" fmla="*/ 0 h 5611091"/>
              <a:gd name="connsiteX1-43" fmla="*/ 7046913 w 7046913"/>
              <a:gd name="connsiteY1-44" fmla="*/ 0 h 5611091"/>
              <a:gd name="connsiteX2-45" fmla="*/ 1789113 w 7046913"/>
              <a:gd name="connsiteY2-46" fmla="*/ 5611091 h 5611091"/>
              <a:gd name="connsiteX3-47" fmla="*/ 1 w 7046913"/>
              <a:gd name="connsiteY3-48" fmla="*/ 4052455 h 5611091"/>
              <a:gd name="connsiteX4-49" fmla="*/ 0 w 7046913"/>
              <a:gd name="connsiteY4-50" fmla="*/ 0 h 5611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46913" h="5611091">
                <a:moveTo>
                  <a:pt x="0" y="0"/>
                </a:moveTo>
                <a:lnTo>
                  <a:pt x="7046913" y="0"/>
                </a:lnTo>
                <a:lnTo>
                  <a:pt x="1789113" y="5611091"/>
                </a:lnTo>
                <a:lnTo>
                  <a:pt x="1" y="4052455"/>
                </a:lnTo>
                <a:cubicBezTo>
                  <a:pt x="1" y="2701637"/>
                  <a:pt x="0" y="1350818"/>
                  <a:pt x="0" y="0"/>
                </a:cubicBezTo>
                <a:close/>
              </a:path>
            </a:pathLst>
          </a:custGeom>
          <a:gradFill flip="none" rotWithShape="1">
            <a:gsLst>
              <a:gs pos="100000">
                <a:schemeClr val="accent1">
                  <a:lumMod val="75000"/>
                </a:schemeClr>
              </a:gs>
              <a:gs pos="0">
                <a:srgbClr val="7030A0"/>
              </a:gs>
              <a:gs pos="10000">
                <a:srgbClr val="9148C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 name="组合 3"/>
          <p:cNvGrpSpPr/>
          <p:nvPr/>
        </p:nvGrpSpPr>
        <p:grpSpPr>
          <a:xfrm>
            <a:off x="-167429" y="137054"/>
            <a:ext cx="1530175" cy="2110091"/>
            <a:chOff x="300" y="830"/>
            <a:chExt cx="1676" cy="2311"/>
          </a:xfrm>
        </p:grpSpPr>
        <p:sp>
          <p:nvSpPr>
            <p:cNvPr id="5" name="流程图: 合并 4"/>
            <p:cNvSpPr/>
            <p:nvPr/>
          </p:nvSpPr>
          <p:spPr>
            <a:xfrm rot="5400000" flipV="1">
              <a:off x="134" y="1721"/>
              <a:ext cx="1586" cy="1253"/>
            </a:xfrm>
            <a:prstGeom prst="flowChartMerge">
              <a:avLst/>
            </a:prstGeom>
            <a:gradFill flip="none" rotWithShape="1">
              <a:gsLst>
                <a:gs pos="0">
                  <a:schemeClr val="accent3">
                    <a:lumMod val="5000"/>
                    <a:lumOff val="95000"/>
                    <a:alpha val="50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数据存储</a:t>
            </a:r>
            <a:endParaRPr lang="zh-CN" altLang="zh-CN" sz="2800" b="1" dirty="0">
              <a:solidFill>
                <a:srgbClr val="03155D"/>
              </a:solidFill>
            </a:endParaRPr>
          </a:p>
        </p:txBody>
      </p:sp>
      <p:cxnSp>
        <p:nvCxnSpPr>
          <p:cNvPr id="10" name="直接连接符 9"/>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11" name="图片 10"/>
          <p:cNvPicPr>
            <a:picLocks noChangeAspect="1"/>
          </p:cNvPicPr>
          <p:nvPr/>
        </p:nvPicPr>
        <p:blipFill>
          <a:blip r:embed="rId3"/>
          <a:stretch>
            <a:fillRect/>
          </a:stretch>
        </p:blipFill>
        <p:spPr>
          <a:xfrm>
            <a:off x="9429750" y="171450"/>
            <a:ext cx="2590800" cy="819149"/>
          </a:xfrm>
          <a:prstGeom prst="rect">
            <a:avLst/>
          </a:prstGeom>
        </p:spPr>
      </p:pic>
      <p:sp>
        <p:nvSpPr>
          <p:cNvPr id="12" name="椭圆 11"/>
          <p:cNvSpPr/>
          <p:nvPr/>
        </p:nvSpPr>
        <p:spPr>
          <a:xfrm>
            <a:off x="6827131" y="1682726"/>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椭圆 12"/>
          <p:cNvSpPr/>
          <p:nvPr/>
        </p:nvSpPr>
        <p:spPr>
          <a:xfrm>
            <a:off x="5667618" y="2937260"/>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椭圆 13"/>
          <p:cNvSpPr/>
          <p:nvPr/>
        </p:nvSpPr>
        <p:spPr>
          <a:xfrm>
            <a:off x="4463164" y="4239932"/>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5" name="Group 33"/>
          <p:cNvGrpSpPr/>
          <p:nvPr/>
        </p:nvGrpSpPr>
        <p:grpSpPr>
          <a:xfrm>
            <a:off x="4569139" y="4340353"/>
            <a:ext cx="354280" cy="378189"/>
            <a:chOff x="8342313" y="10972800"/>
            <a:chExt cx="1293813" cy="1381125"/>
          </a:xfrm>
          <a:solidFill>
            <a:schemeClr val="bg1"/>
          </a:solidFill>
          <a:effectLst/>
        </p:grpSpPr>
        <p:sp>
          <p:nvSpPr>
            <p:cNvPr id="16" name="Freeform 5"/>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17" name="Freeform 6"/>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18" name="Freeform 7"/>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19" name="Group 37"/>
          <p:cNvGrpSpPr/>
          <p:nvPr/>
        </p:nvGrpSpPr>
        <p:grpSpPr>
          <a:xfrm>
            <a:off x="6921720" y="1797443"/>
            <a:ext cx="379493" cy="331676"/>
            <a:chOff x="8296275" y="8293096"/>
            <a:chExt cx="1385888" cy="1211261"/>
          </a:xfrm>
          <a:solidFill>
            <a:schemeClr val="bg1"/>
          </a:solidFill>
          <a:effectLst/>
        </p:grpSpPr>
        <p:sp>
          <p:nvSpPr>
            <p:cNvPr id="20"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1"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22" name="Group 40"/>
          <p:cNvGrpSpPr/>
          <p:nvPr/>
        </p:nvGrpSpPr>
        <p:grpSpPr>
          <a:xfrm>
            <a:off x="5764542" y="3072891"/>
            <a:ext cx="378190" cy="319504"/>
            <a:chOff x="13828713" y="2805113"/>
            <a:chExt cx="1381125" cy="1166812"/>
          </a:xfrm>
          <a:solidFill>
            <a:schemeClr val="bg1"/>
          </a:solidFill>
          <a:effectLst/>
        </p:grpSpPr>
        <p:sp>
          <p:nvSpPr>
            <p:cNvPr id="23"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4" name="Freeform 11"/>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5"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26" name="稻壳儿小白白(http://dwz.cn/Wu2UP)"/>
          <p:cNvSpPr txBox="1">
            <a:spLocks noChangeArrowheads="1"/>
          </p:cNvSpPr>
          <p:nvPr/>
        </p:nvSpPr>
        <p:spPr bwMode="auto">
          <a:xfrm>
            <a:off x="7545717" y="184482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利用</a:t>
            </a:r>
            <a:r>
              <a:rPr lang="en-US" altLang="zh-CN" sz="1600" b="1" dirty="0">
                <a:latin typeface="微软雅黑" panose="020B0503020204020204" charset="-122"/>
                <a:sym typeface="Arial" panose="020B0604020202020204" pitchFamily="34" charset="0"/>
              </a:rPr>
              <a:t>pandas</a:t>
            </a:r>
            <a:r>
              <a:rPr lang="zh-CN" altLang="en-US" sz="1600" b="1" dirty="0">
                <a:latin typeface="微软雅黑" panose="020B0503020204020204" charset="-122"/>
                <a:sym typeface="Arial" panose="020B0604020202020204" pitchFamily="34" charset="0"/>
              </a:rPr>
              <a:t>存储</a:t>
            </a:r>
            <a:endParaRPr lang="en-US" altLang="zh-CN" sz="1600" b="1" dirty="0">
              <a:latin typeface="微软雅黑" panose="020B0503020204020204" charset="-122"/>
              <a:sym typeface="Arial" panose="020B0604020202020204" pitchFamily="34" charset="0"/>
            </a:endParaRPr>
          </a:p>
        </p:txBody>
      </p:sp>
      <p:sp>
        <p:nvSpPr>
          <p:cNvPr id="27" name="稻壳儿小白白(http://dwz.cn/Wu2UP)"/>
          <p:cNvSpPr txBox="1">
            <a:spLocks noChangeArrowheads="1"/>
          </p:cNvSpPr>
          <p:nvPr/>
        </p:nvSpPr>
        <p:spPr bwMode="auto">
          <a:xfrm>
            <a:off x="5166419" y="4405917"/>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保存图像文件</a:t>
            </a:r>
            <a:endParaRPr lang="en-US" altLang="zh-CN" sz="1600" b="1" dirty="0">
              <a:latin typeface="微软雅黑" panose="020B0503020204020204" charset="-122"/>
              <a:sym typeface="Arial" panose="020B0604020202020204" pitchFamily="34" charset="0"/>
            </a:endParaRPr>
          </a:p>
        </p:txBody>
      </p:sp>
      <p:sp>
        <p:nvSpPr>
          <p:cNvPr id="28" name="稻壳儿小白白(http://dwz.cn/Wu2UP)"/>
          <p:cNvSpPr txBox="1">
            <a:spLocks noChangeArrowheads="1"/>
          </p:cNvSpPr>
          <p:nvPr/>
        </p:nvSpPr>
        <p:spPr bwMode="auto">
          <a:xfrm>
            <a:off x="6357838" y="3127868"/>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保存成</a:t>
            </a:r>
            <a:r>
              <a:rPr lang="en-US" altLang="zh-CN" sz="1600" b="1" dirty="0">
                <a:latin typeface="微软雅黑" panose="020B0503020204020204" charset="-122"/>
                <a:sym typeface="Arial" panose="020B0604020202020204" pitchFamily="34" charset="0"/>
              </a:rPr>
              <a:t>txt</a:t>
            </a:r>
            <a:r>
              <a:rPr lang="zh-CN" altLang="en-US" sz="1600" b="1" dirty="0">
                <a:latin typeface="微软雅黑" panose="020B0503020204020204" charset="-122"/>
                <a:sym typeface="Arial" panose="020B0604020202020204" pitchFamily="34" charset="0"/>
              </a:rPr>
              <a:t>文件</a:t>
            </a:r>
            <a:endParaRPr lang="en-US" altLang="zh-CN" sz="1600" b="1" dirty="0">
              <a:latin typeface="微软雅黑" panose="020B0503020204020204" charset="-122"/>
              <a:sym typeface="Arial" panose="020B0604020202020204" pitchFamily="34" charset="0"/>
            </a:endParaRPr>
          </a:p>
        </p:txBody>
      </p:sp>
      <p:sp>
        <p:nvSpPr>
          <p:cNvPr id="31" name="矩形 30"/>
          <p:cNvSpPr/>
          <p:nvPr/>
        </p:nvSpPr>
        <p:spPr>
          <a:xfrm>
            <a:off x="7458032" y="2129119"/>
            <a:ext cx="2824869" cy="423449"/>
          </a:xfrm>
          <a:prstGeom prst="rect">
            <a:avLst/>
          </a:prstGeom>
        </p:spPr>
        <p:txBody>
          <a:bodyPr wrap="square">
            <a:spAutoFit/>
          </a:bodyPr>
          <a:lstStyle/>
          <a:p>
            <a:pPr>
              <a:lnSpc>
                <a:spcPct val="150000"/>
              </a:lnSpc>
            </a:pPr>
            <a:r>
              <a:rPr lang="en-US" altLang="zh-CN" sz="1400" dirty="0"/>
              <a:t>Pandas</a:t>
            </a:r>
            <a:r>
              <a:rPr lang="zh-CN" altLang="en-US" sz="1400" dirty="0"/>
              <a:t>，</a:t>
            </a:r>
            <a:r>
              <a:rPr lang="en-US" altLang="zh-CN" sz="1400" dirty="0" err="1"/>
              <a:t>to_</a:t>
            </a:r>
            <a:r>
              <a:rPr lang="en-US" altLang="zh-CN" sz="1600" dirty="0" err="1"/>
              <a:t>csv</a:t>
            </a:r>
            <a:r>
              <a:rPr lang="zh-CN" altLang="en-US" sz="1400" dirty="0"/>
              <a:t>保存成</a:t>
            </a:r>
            <a:r>
              <a:rPr lang="en-US" altLang="zh-CN" sz="1400" dirty="0"/>
              <a:t>csv</a:t>
            </a:r>
            <a:r>
              <a:rPr lang="zh-CN" altLang="en-US" sz="1400" dirty="0"/>
              <a:t>文件</a:t>
            </a:r>
          </a:p>
        </p:txBody>
      </p:sp>
      <p:sp>
        <p:nvSpPr>
          <p:cNvPr id="32" name="矩形 31"/>
          <p:cNvSpPr/>
          <p:nvPr/>
        </p:nvSpPr>
        <p:spPr>
          <a:xfrm>
            <a:off x="6266254" y="3397086"/>
            <a:ext cx="2824869" cy="750398"/>
          </a:xfrm>
          <a:prstGeom prst="rect">
            <a:avLst/>
          </a:prstGeom>
        </p:spPr>
        <p:txBody>
          <a:bodyPr wrap="square">
            <a:spAutoFit/>
          </a:bodyPr>
          <a:lstStyle/>
          <a:p>
            <a:pPr>
              <a:lnSpc>
                <a:spcPct val="150000"/>
              </a:lnSpc>
            </a:pPr>
            <a:r>
              <a:rPr lang="zh-CN" altLang="en-US" sz="1400" dirty="0"/>
              <a:t>可以</a:t>
            </a:r>
            <a:r>
              <a:rPr lang="zh-CN" altLang="en-US" sz="1600" dirty="0"/>
              <a:t>使用</a:t>
            </a:r>
            <a:r>
              <a:rPr lang="en-US" altLang="zh-CN" sz="1400" dirty="0"/>
              <a:t>python</a:t>
            </a:r>
            <a:r>
              <a:rPr lang="zh-CN" altLang="en-US" sz="1400" dirty="0"/>
              <a:t>的文件读写操作，保存</a:t>
            </a:r>
            <a:r>
              <a:rPr lang="en-US" altLang="zh-CN" sz="1400" dirty="0"/>
              <a:t>txt</a:t>
            </a:r>
            <a:r>
              <a:rPr lang="zh-CN" altLang="en-US" sz="1400" dirty="0"/>
              <a:t>文件</a:t>
            </a:r>
          </a:p>
        </p:txBody>
      </p:sp>
      <p:sp>
        <p:nvSpPr>
          <p:cNvPr id="33" name="矩形 32"/>
          <p:cNvSpPr/>
          <p:nvPr/>
        </p:nvSpPr>
        <p:spPr>
          <a:xfrm>
            <a:off x="5066516" y="4697047"/>
            <a:ext cx="2824869" cy="704232"/>
          </a:xfrm>
          <a:prstGeom prst="rect">
            <a:avLst/>
          </a:prstGeom>
        </p:spPr>
        <p:txBody>
          <a:bodyPr wrap="square">
            <a:spAutoFit/>
          </a:bodyPr>
          <a:lstStyle/>
          <a:p>
            <a:pPr>
              <a:lnSpc>
                <a:spcPct val="150000"/>
              </a:lnSpc>
            </a:pPr>
            <a:r>
              <a:rPr lang="zh-CN" altLang="en-US" sz="1400" dirty="0"/>
              <a:t>读取文件的二进制流，保存图像文件</a:t>
            </a:r>
          </a:p>
        </p:txBody>
      </p:sp>
      <p:sp>
        <p:nvSpPr>
          <p:cNvPr id="34" name="椭圆 33">
            <a:extLst>
              <a:ext uri="{FF2B5EF4-FFF2-40B4-BE49-F238E27FC236}">
                <a16:creationId xmlns:a16="http://schemas.microsoft.com/office/drawing/2014/main" id="{65DB5A2F-40B4-4811-B1F0-E22958872845}"/>
              </a:ext>
            </a:extLst>
          </p:cNvPr>
          <p:cNvSpPr/>
          <p:nvPr/>
        </p:nvSpPr>
        <p:spPr>
          <a:xfrm>
            <a:off x="3337841" y="5483589"/>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35" name="Group 33">
            <a:extLst>
              <a:ext uri="{FF2B5EF4-FFF2-40B4-BE49-F238E27FC236}">
                <a16:creationId xmlns:a16="http://schemas.microsoft.com/office/drawing/2014/main" id="{DBC3540C-2037-4F5D-896E-DCE1579E440F}"/>
              </a:ext>
            </a:extLst>
          </p:cNvPr>
          <p:cNvGrpSpPr/>
          <p:nvPr/>
        </p:nvGrpSpPr>
        <p:grpSpPr>
          <a:xfrm>
            <a:off x="3443816" y="5584010"/>
            <a:ext cx="354280" cy="378189"/>
            <a:chOff x="8342313" y="10972800"/>
            <a:chExt cx="1293813" cy="1381125"/>
          </a:xfrm>
          <a:solidFill>
            <a:schemeClr val="bg1"/>
          </a:solidFill>
          <a:effectLst/>
        </p:grpSpPr>
        <p:sp>
          <p:nvSpPr>
            <p:cNvPr id="36" name="Freeform 5">
              <a:extLst>
                <a:ext uri="{FF2B5EF4-FFF2-40B4-BE49-F238E27FC236}">
                  <a16:creationId xmlns:a16="http://schemas.microsoft.com/office/drawing/2014/main" id="{2CC5F659-E56C-40AE-822E-AAF8AE18E28D}"/>
                </a:ext>
              </a:extLst>
            </p:cNvPr>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37" name="Freeform 6">
              <a:extLst>
                <a:ext uri="{FF2B5EF4-FFF2-40B4-BE49-F238E27FC236}">
                  <a16:creationId xmlns:a16="http://schemas.microsoft.com/office/drawing/2014/main" id="{A700578D-5FF8-4373-9BDD-9C8CC8DEE33A}"/>
                </a:ext>
              </a:extLst>
            </p:cNvPr>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38" name="Freeform 7">
              <a:extLst>
                <a:ext uri="{FF2B5EF4-FFF2-40B4-BE49-F238E27FC236}">
                  <a16:creationId xmlns:a16="http://schemas.microsoft.com/office/drawing/2014/main" id="{82A8A1C2-923C-4A0F-921D-15AD9646A8C7}"/>
                </a:ext>
              </a:extLst>
            </p:cNvPr>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39" name="稻壳儿小白白(http://dwz.cn/Wu2UP)">
            <a:extLst>
              <a:ext uri="{FF2B5EF4-FFF2-40B4-BE49-F238E27FC236}">
                <a16:creationId xmlns:a16="http://schemas.microsoft.com/office/drawing/2014/main" id="{BFDF1039-F4C9-4237-9186-C7964673632C}"/>
              </a:ext>
            </a:extLst>
          </p:cNvPr>
          <p:cNvSpPr txBox="1">
            <a:spLocks noChangeArrowheads="1"/>
          </p:cNvSpPr>
          <p:nvPr/>
        </p:nvSpPr>
        <p:spPr bwMode="auto">
          <a:xfrm>
            <a:off x="4041096" y="5649574"/>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保存</a:t>
            </a:r>
            <a:r>
              <a:rPr lang="en-US" altLang="zh-CN" sz="1600" b="1" dirty="0">
                <a:latin typeface="微软雅黑" panose="020B0503020204020204" charset="-122"/>
                <a:sym typeface="Arial" panose="020B0604020202020204" pitchFamily="34" charset="0"/>
              </a:rPr>
              <a:t>excel</a:t>
            </a:r>
            <a:r>
              <a:rPr lang="zh-CN" altLang="en-US" sz="1600" b="1" dirty="0">
                <a:latin typeface="微软雅黑" panose="020B0503020204020204" charset="-122"/>
                <a:sym typeface="Arial" panose="020B0604020202020204" pitchFamily="34" charset="0"/>
              </a:rPr>
              <a:t>文件</a:t>
            </a:r>
            <a:endParaRPr lang="en-US" altLang="zh-CN" sz="1600" b="1" dirty="0">
              <a:latin typeface="微软雅黑" panose="020B0503020204020204" charset="-122"/>
              <a:sym typeface="Arial" panose="020B0604020202020204" pitchFamily="34" charset="0"/>
            </a:endParaRPr>
          </a:p>
        </p:txBody>
      </p:sp>
      <p:sp>
        <p:nvSpPr>
          <p:cNvPr id="40" name="矩形 39">
            <a:extLst>
              <a:ext uri="{FF2B5EF4-FFF2-40B4-BE49-F238E27FC236}">
                <a16:creationId xmlns:a16="http://schemas.microsoft.com/office/drawing/2014/main" id="{1390B65C-4A0A-415C-B115-5FBC944AA3CC}"/>
              </a:ext>
            </a:extLst>
          </p:cNvPr>
          <p:cNvSpPr/>
          <p:nvPr/>
        </p:nvSpPr>
        <p:spPr>
          <a:xfrm>
            <a:off x="3941193" y="5940704"/>
            <a:ext cx="2824869" cy="750398"/>
          </a:xfrm>
          <a:prstGeom prst="rect">
            <a:avLst/>
          </a:prstGeom>
        </p:spPr>
        <p:txBody>
          <a:bodyPr wrap="square">
            <a:spAutoFit/>
          </a:bodyPr>
          <a:lstStyle/>
          <a:p>
            <a:pPr>
              <a:lnSpc>
                <a:spcPct val="150000"/>
              </a:lnSpc>
            </a:pPr>
            <a:r>
              <a:rPr lang="zh-CN" altLang="en-US" sz="1400" dirty="0"/>
              <a:t>可以</a:t>
            </a:r>
            <a:r>
              <a:rPr lang="zh-CN" altLang="en-US" sz="1600" dirty="0"/>
              <a:t>利用</a:t>
            </a:r>
            <a:r>
              <a:rPr lang="zh-CN" altLang="en-US" sz="1400" dirty="0"/>
              <a:t>第三方模块</a:t>
            </a:r>
            <a:r>
              <a:rPr lang="en-US" altLang="zh-CN" sz="1400" dirty="0" err="1"/>
              <a:t>xlwd</a:t>
            </a:r>
            <a:r>
              <a:rPr lang="zh-CN" altLang="en-US" sz="1400" dirty="0"/>
              <a:t>，将文件保存成</a:t>
            </a:r>
            <a:r>
              <a:rPr lang="en-US" altLang="zh-CN" sz="1400" dirty="0"/>
              <a:t>excel</a:t>
            </a:r>
            <a:r>
              <a:rPr lang="zh-CN" altLang="en-US" sz="1400" dirty="0"/>
              <a:t>格式</a:t>
            </a:r>
          </a:p>
        </p:txBody>
      </p:sp>
    </p:spTree>
    <p:extLst>
      <p:ext uri="{BB962C8B-B14F-4D97-AF65-F5344CB8AC3E}">
        <p14:creationId xmlns:p14="http://schemas.microsoft.com/office/powerpoint/2010/main" val="2505305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890644"/>
            <a:ext cx="11254253" cy="16164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7999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6</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如何应对反爬</a:t>
            </a:r>
            <a:endParaRPr lang="zh-CN" altLang="zh-CN" sz="2800" b="1" dirty="0">
              <a:solidFill>
                <a:srgbClr val="03155D"/>
              </a:solidFill>
            </a:endParaRPr>
          </a:p>
        </p:txBody>
      </p:sp>
      <p:sp>
        <p:nvSpPr>
          <p:cNvPr id="18" name="矩形 17">
            <a:extLst>
              <a:ext uri="{FF2B5EF4-FFF2-40B4-BE49-F238E27FC236}">
                <a16:creationId xmlns:a16="http://schemas.microsoft.com/office/drawing/2014/main" id="{08366DAE-A006-40CE-B39A-2A6B2ACE8A91}"/>
              </a:ext>
            </a:extLst>
          </p:cNvPr>
          <p:cNvSpPr/>
          <p:nvPr/>
        </p:nvSpPr>
        <p:spPr>
          <a:xfrm>
            <a:off x="4816694" y="4412360"/>
            <a:ext cx="6248400" cy="954107"/>
          </a:xfrm>
          <a:prstGeom prst="rect">
            <a:avLst/>
          </a:prstGeom>
        </p:spPr>
        <p:txBody>
          <a:bodyPr wrap="square">
            <a:spAutoFit/>
          </a:bodyPr>
          <a:lstStyle/>
          <a:p>
            <a:r>
              <a:rPr kumimoji="1" lang="zh-CN" altLang="en-US" sz="2800" b="1" dirty="0">
                <a:solidFill>
                  <a:schemeClr val="bg1"/>
                </a:solidFill>
                <a:latin typeface="微软雅黑" panose="020B0503020204020204" pitchFamily="34" charset="-122"/>
              </a:rPr>
              <a:t>道高一尺魔高一丈！</a:t>
            </a:r>
            <a:br>
              <a:rPr kumimoji="1" lang="zh-CN" altLang="en-US" sz="2800" b="1" dirty="0">
                <a:solidFill>
                  <a:schemeClr val="bg1"/>
                </a:solidFill>
                <a:latin typeface="微软雅黑" panose="020B0503020204020204" pitchFamily="34" charset="-122"/>
              </a:rPr>
            </a:br>
            <a:endParaRPr lang="zh-CN" altLang="en-US" sz="2800" b="1" dirty="0">
              <a:solidFill>
                <a:schemeClr val="bg1"/>
              </a:solidFill>
            </a:endParaRPr>
          </a:p>
        </p:txBody>
      </p:sp>
    </p:spTree>
    <p:extLst>
      <p:ext uri="{BB962C8B-B14F-4D97-AF65-F5344CB8AC3E}">
        <p14:creationId xmlns:p14="http://schemas.microsoft.com/office/powerpoint/2010/main" val="4190044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如何应对反爬</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1</a:t>
            </a:r>
            <a:r>
              <a:rPr lang="zh-CN" altLang="en-US" dirty="0"/>
              <a:t>、伪装成浏览器</a:t>
            </a:r>
            <a:endParaRPr lang="en-US" altLang="zh-CN" dirty="0"/>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845079" y="2169400"/>
            <a:ext cx="11230142" cy="428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pPr>
            <a:r>
              <a:rPr lang="zh-CN" altLang="zh-CN" sz="2000" dirty="0">
                <a:solidFill>
                  <a:srgbClr val="6A8759"/>
                </a:solidFill>
                <a:latin typeface="Consolas" panose="020B0609020204030204" pitchFamily="49" charset="0"/>
              </a:rPr>
              <a:t>'User-Agent'</a:t>
            </a:r>
            <a:r>
              <a:rPr lang="zh-CN" altLang="zh-CN" sz="2000" dirty="0">
                <a:solidFill>
                  <a:srgbClr val="A9B7C6"/>
                </a:solidFill>
                <a:latin typeface="Consolas" panose="020B0609020204030204" pitchFamily="49" charset="0"/>
              </a:rPr>
              <a:t>: </a:t>
            </a:r>
            <a:r>
              <a:rPr lang="zh-CN" altLang="zh-CN" sz="2000" dirty="0">
                <a:solidFill>
                  <a:srgbClr val="6A8759"/>
                </a:solidFill>
                <a:latin typeface="Consolas" panose="020B0609020204030204" pitchFamily="49" charset="0"/>
              </a:rPr>
              <a:t>'Mozilla/5.0 (Windows NT 10.0; Win64; x64) AppleWebKit/537.36 (KHTML, like Gecko) Chrome/77.0.3865.120 Safari/537.36'</a:t>
            </a:r>
            <a:r>
              <a:rPr lang="zh-CN" altLang="zh-CN" sz="2000" dirty="0">
                <a:solidFill>
                  <a:srgbClr val="CC7832"/>
                </a:solidFill>
                <a:latin typeface="Consolas" panose="020B0609020204030204" pitchFamily="49" charset="0"/>
              </a:rPr>
              <a:t>,</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340978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如何应对反爬</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2</a:t>
            </a:r>
            <a:r>
              <a:rPr lang="zh-CN" altLang="en-US" dirty="0"/>
              <a:t>、控制访问频率</a:t>
            </a:r>
            <a:endParaRPr lang="en-US" altLang="zh-CN" dirty="0"/>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922337" y="1770007"/>
            <a:ext cx="11098213" cy="428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lnSpc>
                <a:spcPct val="150000"/>
              </a:lnSpc>
              <a:buFont typeface="Wingdings 3" panose="05040102010807070707" pitchFamily="18" charset="2"/>
              <a:buNone/>
            </a:pPr>
            <a:r>
              <a:rPr lang="zh-CN" altLang="en-US" sz="2000" dirty="0">
                <a:latin typeface="+mn-ea"/>
              </a:rPr>
              <a:t>短时间的大流量访问网站，会给服务器带来非常大的负担。网络中最常见的一种攻击方式</a:t>
            </a:r>
            <a:r>
              <a:rPr lang="en-US" altLang="zh-CN" sz="2000" dirty="0" err="1">
                <a:latin typeface="+mn-ea"/>
              </a:rPr>
              <a:t>ddos</a:t>
            </a:r>
            <a:r>
              <a:rPr lang="zh-CN" altLang="en-US" sz="2000" dirty="0">
                <a:latin typeface="+mn-ea"/>
              </a:rPr>
              <a:t>攻击就是利用这个原理。</a:t>
            </a:r>
            <a:endParaRPr lang="en-US" altLang="zh-CN" sz="2000" dirty="0">
              <a:latin typeface="+mn-ea"/>
            </a:endParaRPr>
          </a:p>
          <a:p>
            <a:pPr marL="0" indent="0" latinLnBrk="1">
              <a:lnSpc>
                <a:spcPct val="150000"/>
              </a:lnSpc>
              <a:buFont typeface="Wingdings 3" panose="05040102010807070707" pitchFamily="18" charset="2"/>
              <a:buNone/>
            </a:pPr>
            <a:r>
              <a:rPr lang="zh-CN" altLang="en-US" sz="2000" dirty="0">
                <a:latin typeface="+mn-ea"/>
              </a:rPr>
              <a:t>因此我们在爬取网站数据的时候，出于人道主义精神，可以把访问的频率降低一些。</a:t>
            </a:r>
            <a:endParaRPr lang="en-US" altLang="zh-CN" sz="2000" dirty="0">
              <a:latin typeface="+mn-ea"/>
            </a:endParaRPr>
          </a:p>
          <a:p>
            <a:pPr marL="0" indent="0" latinLnBrk="1">
              <a:lnSpc>
                <a:spcPct val="150000"/>
              </a:lnSpc>
              <a:buFont typeface="Wingdings 3" panose="05040102010807070707" pitchFamily="18" charset="2"/>
              <a:buNone/>
            </a:pPr>
            <a:r>
              <a:rPr lang="zh-CN" altLang="en-US" sz="2000" dirty="0">
                <a:latin typeface="+mn-ea"/>
              </a:rPr>
              <a:t>可以使用</a:t>
            </a:r>
            <a:r>
              <a:rPr lang="en-US" altLang="zh-CN" sz="2000" dirty="0">
                <a:latin typeface="+mn-ea"/>
              </a:rPr>
              <a:t>time</a:t>
            </a:r>
            <a:r>
              <a:rPr lang="zh-CN" altLang="en-US" sz="2000" dirty="0">
                <a:latin typeface="+mn-ea"/>
              </a:rPr>
              <a:t>模块，设置一定的延时</a:t>
            </a:r>
            <a:endParaRPr lang="en-US" altLang="zh-CN" sz="2000" dirty="0">
              <a:latin typeface="+mn-ea"/>
            </a:endParaRPr>
          </a:p>
          <a:p>
            <a:pPr marL="0" indent="0" latinLnBrk="1">
              <a:lnSpc>
                <a:spcPct val="150000"/>
              </a:lnSpc>
              <a:buFont typeface="Wingdings 3" panose="05040102010807070707" pitchFamily="18" charset="2"/>
              <a:buNone/>
            </a:pPr>
            <a:r>
              <a:rPr lang="zh-CN" altLang="en-US" sz="2000" dirty="0">
                <a:latin typeface="+mn-ea"/>
              </a:rPr>
              <a:t>例如：</a:t>
            </a:r>
            <a:endParaRPr lang="en-US" altLang="zh-CN" sz="2000" dirty="0">
              <a:latin typeface="+mn-ea"/>
            </a:endParaRPr>
          </a:p>
          <a:p>
            <a:pPr marL="0" indent="0" latinLnBrk="1">
              <a:lnSpc>
                <a:spcPct val="150000"/>
              </a:lnSpc>
              <a:buFont typeface="Wingdings 3" panose="05040102010807070707" pitchFamily="18" charset="2"/>
              <a:buNone/>
            </a:pPr>
            <a:r>
              <a:rPr lang="en-US" altLang="zh-CN" sz="2000" dirty="0">
                <a:latin typeface="+mn-ea"/>
              </a:rPr>
              <a:t>import time</a:t>
            </a:r>
          </a:p>
          <a:p>
            <a:pPr marL="0" indent="0" latinLnBrk="1">
              <a:lnSpc>
                <a:spcPct val="150000"/>
              </a:lnSpc>
              <a:buFont typeface="Wingdings 3" panose="05040102010807070707" pitchFamily="18" charset="2"/>
              <a:buNone/>
            </a:pPr>
            <a:r>
              <a:rPr lang="en-US" altLang="zh-CN" sz="2000" dirty="0" err="1">
                <a:latin typeface="+mn-ea"/>
              </a:rPr>
              <a:t>time.sleep</a:t>
            </a:r>
            <a:r>
              <a:rPr lang="en-US" altLang="zh-CN" sz="2000" dirty="0">
                <a:latin typeface="+mn-ea"/>
              </a:rPr>
              <a:t>(1)   #</a:t>
            </a:r>
            <a:r>
              <a:rPr lang="zh-CN" altLang="en-US" sz="2000" dirty="0">
                <a:latin typeface="+mn-ea"/>
              </a:rPr>
              <a:t>延时</a:t>
            </a:r>
            <a:r>
              <a:rPr lang="en-US" altLang="zh-CN" sz="2000" dirty="0">
                <a:latin typeface="+mn-ea"/>
              </a:rPr>
              <a:t>1</a:t>
            </a:r>
            <a:r>
              <a:rPr lang="zh-CN" altLang="en-US" sz="2000" dirty="0">
                <a:latin typeface="+mn-ea"/>
              </a:rPr>
              <a:t>秒</a:t>
            </a:r>
          </a:p>
        </p:txBody>
      </p:sp>
    </p:spTree>
    <p:extLst>
      <p:ext uri="{BB962C8B-B14F-4D97-AF65-F5344CB8AC3E}">
        <p14:creationId xmlns:p14="http://schemas.microsoft.com/office/powerpoint/2010/main" val="2011309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爬虫能做什么？</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9" name="组合 8"/>
          <p:cNvGrpSpPr/>
          <p:nvPr/>
        </p:nvGrpSpPr>
        <p:grpSpPr>
          <a:xfrm>
            <a:off x="1362746" y="1522627"/>
            <a:ext cx="9362404" cy="4582396"/>
            <a:chOff x="1248559" y="815261"/>
            <a:chExt cx="9362404" cy="4582396"/>
          </a:xfrm>
        </p:grpSpPr>
        <p:grpSp>
          <p:nvGrpSpPr>
            <p:cNvPr id="10" name="组合 9"/>
            <p:cNvGrpSpPr/>
            <p:nvPr/>
          </p:nvGrpSpPr>
          <p:grpSpPr>
            <a:xfrm flipH="1">
              <a:off x="5970453" y="1717344"/>
              <a:ext cx="4640510" cy="3423312"/>
              <a:chOff x="1849039" y="1869744"/>
              <a:chExt cx="4640510" cy="3423312"/>
            </a:xfrm>
          </p:grpSpPr>
          <p:grpSp>
            <p:nvGrpSpPr>
              <p:cNvPr id="18" name="组合 17"/>
              <p:cNvGrpSpPr/>
              <p:nvPr/>
            </p:nvGrpSpPr>
            <p:grpSpPr>
              <a:xfrm>
                <a:off x="1849039" y="1869744"/>
                <a:ext cx="3239248" cy="3423312"/>
                <a:chOff x="2572701" y="2013385"/>
                <a:chExt cx="3239248" cy="3423312"/>
              </a:xfrm>
            </p:grpSpPr>
            <p:sp>
              <p:nvSpPr>
                <p:cNvPr id="20" name="MH_Other_1"/>
                <p:cNvSpPr/>
                <p:nvPr/>
              </p:nvSpPr>
              <p:spPr bwMode="auto">
                <a:xfrm rot="2461175" flipH="1">
                  <a:off x="2572701" y="3618385"/>
                  <a:ext cx="3037977" cy="412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sp>
              <p:nvSpPr>
                <p:cNvPr id="21" name="MH_Other_2"/>
                <p:cNvSpPr/>
                <p:nvPr/>
              </p:nvSpPr>
              <p:spPr bwMode="auto">
                <a:xfrm flipH="1">
                  <a:off x="3321013" y="2013385"/>
                  <a:ext cx="2487494" cy="947863"/>
                </a:xfrm>
                <a:custGeom>
                  <a:avLst/>
                  <a:gdLst>
                    <a:gd name="T0" fmla="*/ 4706 w 4706"/>
                    <a:gd name="T1" fmla="*/ 1936 h 1936"/>
                    <a:gd name="T2" fmla="*/ 3264 w 4706"/>
                    <a:gd name="T3" fmla="*/ 756 h 1936"/>
                    <a:gd name="T4" fmla="*/ 3264 w 4706"/>
                    <a:gd name="T5" fmla="*/ 756 h 1936"/>
                    <a:gd name="T6" fmla="*/ 3262 w 4706"/>
                    <a:gd name="T7" fmla="*/ 755 h 1936"/>
                    <a:gd name="T8" fmla="*/ 3255 w 4706"/>
                    <a:gd name="T9" fmla="*/ 751 h 1936"/>
                    <a:gd name="T10" fmla="*/ 3252 w 4706"/>
                    <a:gd name="T11" fmla="*/ 748 h 1936"/>
                    <a:gd name="T12" fmla="*/ 287 w 4706"/>
                    <a:gd name="T13" fmla="*/ 199 h 1936"/>
                    <a:gd name="T14" fmla="*/ 0 w 4706"/>
                    <a:gd name="T15" fmla="*/ 1508 h 1936"/>
                    <a:gd name="T16" fmla="*/ 4706 w 4706"/>
                    <a:gd name="T17" fmla="*/ 1936 h 1936"/>
                    <a:gd name="connsiteX0" fmla="*/ 10000 w 10000"/>
                    <a:gd name="connsiteY0" fmla="*/ 9312 h 9312"/>
                    <a:gd name="connsiteX1" fmla="*/ 6936 w 10000"/>
                    <a:gd name="connsiteY1" fmla="*/ 3217 h 9312"/>
                    <a:gd name="connsiteX2" fmla="*/ 6936 w 10000"/>
                    <a:gd name="connsiteY2" fmla="*/ 3217 h 9312"/>
                    <a:gd name="connsiteX3" fmla="*/ 6932 w 10000"/>
                    <a:gd name="connsiteY3" fmla="*/ 3212 h 9312"/>
                    <a:gd name="connsiteX4" fmla="*/ 6917 w 10000"/>
                    <a:gd name="connsiteY4" fmla="*/ 3191 h 9312"/>
                    <a:gd name="connsiteX5" fmla="*/ 6989 w 10000"/>
                    <a:gd name="connsiteY5" fmla="*/ 3010 h 9312"/>
                    <a:gd name="connsiteX6" fmla="*/ 610 w 10000"/>
                    <a:gd name="connsiteY6" fmla="*/ 340 h 9312"/>
                    <a:gd name="connsiteX7" fmla="*/ 0 w 10000"/>
                    <a:gd name="connsiteY7" fmla="*/ 7101 h 9312"/>
                    <a:gd name="connsiteX8" fmla="*/ 10000 w 10000"/>
                    <a:gd name="connsiteY8" fmla="*/ 9312 h 9312"/>
                    <a:gd name="connsiteX0-1" fmla="*/ 10000 w 10000"/>
                    <a:gd name="connsiteY0-2" fmla="*/ 9853 h 9853"/>
                    <a:gd name="connsiteX1-3" fmla="*/ 6936 w 10000"/>
                    <a:gd name="connsiteY1-4" fmla="*/ 3308 h 9853"/>
                    <a:gd name="connsiteX2-5" fmla="*/ 6936 w 10000"/>
                    <a:gd name="connsiteY2-6" fmla="*/ 3308 h 9853"/>
                    <a:gd name="connsiteX3-7" fmla="*/ 6932 w 10000"/>
                    <a:gd name="connsiteY3-8" fmla="*/ 3302 h 9853"/>
                    <a:gd name="connsiteX4-9" fmla="*/ 7200 w 10000"/>
                    <a:gd name="connsiteY4-10" fmla="*/ 3517 h 9853"/>
                    <a:gd name="connsiteX5-11" fmla="*/ 6989 w 10000"/>
                    <a:gd name="connsiteY5-12" fmla="*/ 3085 h 9853"/>
                    <a:gd name="connsiteX6-13" fmla="*/ 610 w 10000"/>
                    <a:gd name="connsiteY6-14" fmla="*/ 218 h 9853"/>
                    <a:gd name="connsiteX7-15" fmla="*/ 0 w 10000"/>
                    <a:gd name="connsiteY7-16" fmla="*/ 7479 h 9853"/>
                    <a:gd name="connsiteX8-17" fmla="*/ 10000 w 10000"/>
                    <a:gd name="connsiteY8-18" fmla="*/ 9853 h 9853"/>
                    <a:gd name="connsiteX0-19" fmla="*/ 10000 w 10000"/>
                    <a:gd name="connsiteY0-20" fmla="*/ 9999 h 9999"/>
                    <a:gd name="connsiteX1-21" fmla="*/ 6936 w 10000"/>
                    <a:gd name="connsiteY1-22" fmla="*/ 3356 h 9999"/>
                    <a:gd name="connsiteX2-23" fmla="*/ 6936 w 10000"/>
                    <a:gd name="connsiteY2-24" fmla="*/ 3356 h 9999"/>
                    <a:gd name="connsiteX3-25" fmla="*/ 6932 w 10000"/>
                    <a:gd name="connsiteY3-26" fmla="*/ 3350 h 9999"/>
                    <a:gd name="connsiteX4-27" fmla="*/ 6989 w 10000"/>
                    <a:gd name="connsiteY4-28" fmla="*/ 3130 h 9999"/>
                    <a:gd name="connsiteX5-29" fmla="*/ 610 w 10000"/>
                    <a:gd name="connsiteY5-30" fmla="*/ 220 h 9999"/>
                    <a:gd name="connsiteX6-31" fmla="*/ 0 w 10000"/>
                    <a:gd name="connsiteY6-32" fmla="*/ 7590 h 9999"/>
                    <a:gd name="connsiteX7-33" fmla="*/ 10000 w 10000"/>
                    <a:gd name="connsiteY7-34" fmla="*/ 9999 h 9999"/>
                    <a:gd name="connsiteX0-35" fmla="*/ 10000 w 10000"/>
                    <a:gd name="connsiteY0-36" fmla="*/ 10000 h 10000"/>
                    <a:gd name="connsiteX1-37" fmla="*/ 6936 w 10000"/>
                    <a:gd name="connsiteY1-38" fmla="*/ 3356 h 10000"/>
                    <a:gd name="connsiteX2-39" fmla="*/ 6936 w 10000"/>
                    <a:gd name="connsiteY2-40" fmla="*/ 3356 h 10000"/>
                    <a:gd name="connsiteX3-41" fmla="*/ 6989 w 10000"/>
                    <a:gd name="connsiteY3-42" fmla="*/ 3130 h 10000"/>
                    <a:gd name="connsiteX4-43" fmla="*/ 610 w 10000"/>
                    <a:gd name="connsiteY4-44" fmla="*/ 220 h 10000"/>
                    <a:gd name="connsiteX5-45" fmla="*/ 0 w 10000"/>
                    <a:gd name="connsiteY5-46" fmla="*/ 7591 h 10000"/>
                    <a:gd name="connsiteX6-47" fmla="*/ 10000 w 10000"/>
                    <a:gd name="connsiteY6-48" fmla="*/ 10000 h 10000"/>
                    <a:gd name="connsiteX0-49" fmla="*/ 10000 w 10000"/>
                    <a:gd name="connsiteY0-50" fmla="*/ 10000 h 10000"/>
                    <a:gd name="connsiteX1-51" fmla="*/ 6936 w 10000"/>
                    <a:gd name="connsiteY1-52" fmla="*/ 3356 h 10000"/>
                    <a:gd name="connsiteX2-53" fmla="*/ 6989 w 10000"/>
                    <a:gd name="connsiteY2-54" fmla="*/ 3130 h 10000"/>
                    <a:gd name="connsiteX3-55" fmla="*/ 610 w 10000"/>
                    <a:gd name="connsiteY3-56" fmla="*/ 220 h 10000"/>
                    <a:gd name="connsiteX4-57" fmla="*/ 0 w 10000"/>
                    <a:gd name="connsiteY4-58" fmla="*/ 7591 h 10000"/>
                    <a:gd name="connsiteX5-59" fmla="*/ 10000 w 10000"/>
                    <a:gd name="connsiteY5-60" fmla="*/ 10000 h 10000"/>
                    <a:gd name="connsiteX0-61" fmla="*/ 10000 w 10290"/>
                    <a:gd name="connsiteY0-62" fmla="*/ 10067 h 10067"/>
                    <a:gd name="connsiteX1-63" fmla="*/ 6989 w 10290"/>
                    <a:gd name="connsiteY1-64" fmla="*/ 3197 h 10067"/>
                    <a:gd name="connsiteX2-65" fmla="*/ 610 w 10290"/>
                    <a:gd name="connsiteY2-66" fmla="*/ 287 h 10067"/>
                    <a:gd name="connsiteX3-67" fmla="*/ 0 w 10290"/>
                    <a:gd name="connsiteY3-68" fmla="*/ 7658 h 10067"/>
                    <a:gd name="connsiteX4-69" fmla="*/ 10000 w 10290"/>
                    <a:gd name="connsiteY4-70" fmla="*/ 10067 h 10067"/>
                    <a:gd name="connsiteX0-71" fmla="*/ 10000 w 10000"/>
                    <a:gd name="connsiteY0-72" fmla="*/ 10067 h 10067"/>
                    <a:gd name="connsiteX1-73" fmla="*/ 6989 w 10000"/>
                    <a:gd name="connsiteY1-74" fmla="*/ 3197 h 10067"/>
                    <a:gd name="connsiteX2-75" fmla="*/ 610 w 10000"/>
                    <a:gd name="connsiteY2-76" fmla="*/ 287 h 10067"/>
                    <a:gd name="connsiteX3-77" fmla="*/ 0 w 10000"/>
                    <a:gd name="connsiteY3-78" fmla="*/ 7658 h 10067"/>
                    <a:gd name="connsiteX4-79" fmla="*/ 10000 w 10000"/>
                    <a:gd name="connsiteY4-80" fmla="*/ 10067 h 10067"/>
                    <a:gd name="connsiteX0-81" fmla="*/ 10000 w 10000"/>
                    <a:gd name="connsiteY0-82" fmla="*/ 10067 h 10067"/>
                    <a:gd name="connsiteX1-83" fmla="*/ 6989 w 10000"/>
                    <a:gd name="connsiteY1-84" fmla="*/ 3197 h 10067"/>
                    <a:gd name="connsiteX2-85" fmla="*/ 610 w 10000"/>
                    <a:gd name="connsiteY2-86" fmla="*/ 287 h 10067"/>
                    <a:gd name="connsiteX3-87" fmla="*/ 0 w 10000"/>
                    <a:gd name="connsiteY3-88" fmla="*/ 7658 h 10067"/>
                    <a:gd name="connsiteX4-89" fmla="*/ 10000 w 10000"/>
                    <a:gd name="connsiteY4-90" fmla="*/ 10067 h 10067"/>
                    <a:gd name="connsiteX0-91" fmla="*/ 10000 w 10000"/>
                    <a:gd name="connsiteY0-92" fmla="*/ 10081 h 10081"/>
                    <a:gd name="connsiteX1-93" fmla="*/ 6989 w 10000"/>
                    <a:gd name="connsiteY1-94" fmla="*/ 3211 h 10081"/>
                    <a:gd name="connsiteX2-95" fmla="*/ 610 w 10000"/>
                    <a:gd name="connsiteY2-96" fmla="*/ 301 h 10081"/>
                    <a:gd name="connsiteX3-97" fmla="*/ 0 w 10000"/>
                    <a:gd name="connsiteY3-98" fmla="*/ 7672 h 10081"/>
                    <a:gd name="connsiteX4-99" fmla="*/ 10000 w 10000"/>
                    <a:gd name="connsiteY4-100" fmla="*/ 10081 h 10081"/>
                    <a:gd name="connsiteX0-101" fmla="*/ 10000 w 10000"/>
                    <a:gd name="connsiteY0-102" fmla="*/ 10118 h 10118"/>
                    <a:gd name="connsiteX1-103" fmla="*/ 6796 w 10000"/>
                    <a:gd name="connsiteY1-104" fmla="*/ 2887 h 10118"/>
                    <a:gd name="connsiteX2-105" fmla="*/ 610 w 10000"/>
                    <a:gd name="connsiteY2-106" fmla="*/ 338 h 10118"/>
                    <a:gd name="connsiteX3-107" fmla="*/ 0 w 10000"/>
                    <a:gd name="connsiteY3-108" fmla="*/ 7709 h 10118"/>
                    <a:gd name="connsiteX4-109" fmla="*/ 10000 w 10000"/>
                    <a:gd name="connsiteY4-110" fmla="*/ 10118 h 10118"/>
                    <a:gd name="connsiteX0-111" fmla="*/ 10000 w 10000"/>
                    <a:gd name="connsiteY0-112" fmla="*/ 10124 h 10124"/>
                    <a:gd name="connsiteX1-113" fmla="*/ 6796 w 10000"/>
                    <a:gd name="connsiteY1-114" fmla="*/ 2893 h 10124"/>
                    <a:gd name="connsiteX2-115" fmla="*/ 610 w 10000"/>
                    <a:gd name="connsiteY2-116" fmla="*/ 344 h 10124"/>
                    <a:gd name="connsiteX3-117" fmla="*/ 0 w 10000"/>
                    <a:gd name="connsiteY3-118" fmla="*/ 7715 h 10124"/>
                    <a:gd name="connsiteX4-119" fmla="*/ 10000 w 10000"/>
                    <a:gd name="connsiteY4-120" fmla="*/ 10124 h 10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24">
                      <a:moveTo>
                        <a:pt x="10000" y="10124"/>
                      </a:moveTo>
                      <a:cubicBezTo>
                        <a:pt x="9159" y="7545"/>
                        <a:pt x="8270" y="5034"/>
                        <a:pt x="6796" y="2893"/>
                      </a:cubicBezTo>
                      <a:cubicBezTo>
                        <a:pt x="5515" y="1032"/>
                        <a:pt x="3782" y="-776"/>
                        <a:pt x="610" y="344"/>
                      </a:cubicBezTo>
                      <a:cubicBezTo>
                        <a:pt x="759" y="3181"/>
                        <a:pt x="663" y="4876"/>
                        <a:pt x="0" y="7715"/>
                      </a:cubicBezTo>
                      <a:cubicBezTo>
                        <a:pt x="3334" y="5272"/>
                        <a:pt x="6887" y="6127"/>
                        <a:pt x="10000" y="10124"/>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2" name="MH_Other_3"/>
                <p:cNvSpPr/>
                <p:nvPr/>
              </p:nvSpPr>
              <p:spPr bwMode="auto">
                <a:xfrm flipH="1">
                  <a:off x="3321015" y="2505377"/>
                  <a:ext cx="2490934" cy="1728860"/>
                </a:xfrm>
                <a:custGeom>
                  <a:avLst/>
                  <a:gdLst>
                    <a:gd name="T0" fmla="*/ 4714 w 4714"/>
                    <a:gd name="T1" fmla="*/ 862 h 3272"/>
                    <a:gd name="T2" fmla="*/ 8 w 4714"/>
                    <a:gd name="T3" fmla="*/ 434 h 3272"/>
                    <a:gd name="T4" fmla="*/ 8 w 4714"/>
                    <a:gd name="T5" fmla="*/ 434 h 3272"/>
                    <a:gd name="T6" fmla="*/ 0 w 4714"/>
                    <a:gd name="T7" fmla="*/ 448 h 3272"/>
                    <a:gd name="T8" fmla="*/ 1672 w 4714"/>
                    <a:gd name="T9" fmla="*/ 3272 h 3272"/>
                    <a:gd name="T10" fmla="*/ 4714 w 4714"/>
                    <a:gd name="T11" fmla="*/ 862 h 3272"/>
                  </a:gdLst>
                  <a:ahLst/>
                  <a:cxnLst>
                    <a:cxn ang="0">
                      <a:pos x="T0" y="T1"/>
                    </a:cxn>
                    <a:cxn ang="0">
                      <a:pos x="T2" y="T3"/>
                    </a:cxn>
                    <a:cxn ang="0">
                      <a:pos x="T4" y="T5"/>
                    </a:cxn>
                    <a:cxn ang="0">
                      <a:pos x="T6" y="T7"/>
                    </a:cxn>
                    <a:cxn ang="0">
                      <a:pos x="T8" y="T9"/>
                    </a:cxn>
                    <a:cxn ang="0">
                      <a:pos x="T10" y="T11"/>
                    </a:cxn>
                  </a:cxnLst>
                  <a:rect l="0" t="0" r="r" b="b"/>
                  <a:pathLst>
                    <a:path w="4714" h="3272">
                      <a:moveTo>
                        <a:pt x="4714" y="862"/>
                      </a:moveTo>
                      <a:cubicBezTo>
                        <a:pt x="3249" y="152"/>
                        <a:pt x="1577" y="0"/>
                        <a:pt x="8" y="434"/>
                      </a:cubicBezTo>
                      <a:lnTo>
                        <a:pt x="8" y="434"/>
                      </a:lnTo>
                      <a:cubicBezTo>
                        <a:pt x="6" y="439"/>
                        <a:pt x="3" y="443"/>
                        <a:pt x="0" y="448"/>
                      </a:cubicBezTo>
                      <a:cubicBezTo>
                        <a:pt x="792" y="1227"/>
                        <a:pt x="1313" y="2222"/>
                        <a:pt x="1672" y="3272"/>
                      </a:cubicBezTo>
                      <a:lnTo>
                        <a:pt x="4714" y="862"/>
                      </a:ln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dirty="0">
                    <a:ea typeface="宋体" panose="02010600030101010101" pitchFamily="2" charset="-122"/>
                  </a:endParaRPr>
                </a:p>
              </p:txBody>
            </p:sp>
            <p:sp>
              <p:nvSpPr>
                <p:cNvPr id="23" name="MH_Other_4"/>
                <p:cNvSpPr/>
                <p:nvPr/>
              </p:nvSpPr>
              <p:spPr bwMode="auto">
                <a:xfrm flipH="1">
                  <a:off x="3319295" y="2264541"/>
                  <a:ext cx="837765" cy="696705"/>
                </a:xfrm>
                <a:custGeom>
                  <a:avLst/>
                  <a:gdLst>
                    <a:gd name="T0" fmla="*/ 1445 w 1445"/>
                    <a:gd name="T1" fmla="*/ 1177 h 1180"/>
                    <a:gd name="T2" fmla="*/ 0 w 1445"/>
                    <a:gd name="T3" fmla="*/ 0 h 1180"/>
                    <a:gd name="T4" fmla="*/ 1442 w 1445"/>
                    <a:gd name="T5" fmla="*/ 1180 h 1180"/>
                    <a:gd name="T6" fmla="*/ 1442 w 1445"/>
                    <a:gd name="T7" fmla="*/ 1180 h 1180"/>
                    <a:gd name="T8" fmla="*/ 1445 w 1445"/>
                    <a:gd name="T9" fmla="*/ 1177 h 1180"/>
                    <a:gd name="connsiteX0" fmla="*/ 10996 w 10996"/>
                    <a:gd name="connsiteY0" fmla="*/ 10789 h 10814"/>
                    <a:gd name="connsiteX1" fmla="*/ 0 w 10996"/>
                    <a:gd name="connsiteY1" fmla="*/ 0 h 10814"/>
                    <a:gd name="connsiteX2" fmla="*/ 10975 w 10996"/>
                    <a:gd name="connsiteY2" fmla="*/ 10814 h 10814"/>
                    <a:gd name="connsiteX3" fmla="*/ 10975 w 10996"/>
                    <a:gd name="connsiteY3" fmla="*/ 10814 h 10814"/>
                    <a:gd name="connsiteX4" fmla="*/ 10996 w 10996"/>
                    <a:gd name="connsiteY4" fmla="*/ 10789 h 10814"/>
                    <a:gd name="connsiteX0-1" fmla="*/ 11970 w 11970"/>
                    <a:gd name="connsiteY0-2" fmla="*/ 10809 h 10834"/>
                    <a:gd name="connsiteX1-3" fmla="*/ 974 w 11970"/>
                    <a:gd name="connsiteY1-4" fmla="*/ 20 h 10834"/>
                    <a:gd name="connsiteX2-5" fmla="*/ 11949 w 11970"/>
                    <a:gd name="connsiteY2-6" fmla="*/ 10834 h 10834"/>
                    <a:gd name="connsiteX3-7" fmla="*/ 11949 w 11970"/>
                    <a:gd name="connsiteY3-8" fmla="*/ 10834 h 10834"/>
                    <a:gd name="connsiteX4-9" fmla="*/ 11970 w 11970"/>
                    <a:gd name="connsiteY4-10" fmla="*/ 10809 h 10834"/>
                    <a:gd name="connsiteX0-11" fmla="*/ 11970 w 11970"/>
                    <a:gd name="connsiteY0-12" fmla="*/ 10809 h 10834"/>
                    <a:gd name="connsiteX1-13" fmla="*/ 974 w 11970"/>
                    <a:gd name="connsiteY1-14" fmla="*/ 20 h 10834"/>
                    <a:gd name="connsiteX2-15" fmla="*/ 11949 w 11970"/>
                    <a:gd name="connsiteY2-16" fmla="*/ 10834 h 10834"/>
                    <a:gd name="connsiteX3-17" fmla="*/ 11949 w 11970"/>
                    <a:gd name="connsiteY3-18" fmla="*/ 10834 h 10834"/>
                    <a:gd name="connsiteX4-19" fmla="*/ 11970 w 11970"/>
                    <a:gd name="connsiteY4-20" fmla="*/ 10809 h 10834"/>
                    <a:gd name="connsiteX0-21" fmla="*/ 10996 w 10996"/>
                    <a:gd name="connsiteY0-22" fmla="*/ 10789 h 10814"/>
                    <a:gd name="connsiteX1-23" fmla="*/ 0 w 10996"/>
                    <a:gd name="connsiteY1-24" fmla="*/ 0 h 10814"/>
                    <a:gd name="connsiteX2-25" fmla="*/ 10975 w 10996"/>
                    <a:gd name="connsiteY2-26" fmla="*/ 10814 h 10814"/>
                    <a:gd name="connsiteX3-27" fmla="*/ 10975 w 10996"/>
                    <a:gd name="connsiteY3-28" fmla="*/ 10814 h 10814"/>
                    <a:gd name="connsiteX4-29" fmla="*/ 10996 w 10996"/>
                    <a:gd name="connsiteY4-30" fmla="*/ 10789 h 10814"/>
                    <a:gd name="connsiteX0-31" fmla="*/ 10996 w 10996"/>
                    <a:gd name="connsiteY0-32" fmla="*/ 10789 h 10814"/>
                    <a:gd name="connsiteX1-33" fmla="*/ 0 w 10996"/>
                    <a:gd name="connsiteY1-34" fmla="*/ 0 h 10814"/>
                    <a:gd name="connsiteX2-35" fmla="*/ 10975 w 10996"/>
                    <a:gd name="connsiteY2-36" fmla="*/ 10814 h 10814"/>
                    <a:gd name="connsiteX3-37" fmla="*/ 10975 w 10996"/>
                    <a:gd name="connsiteY3-38" fmla="*/ 10814 h 10814"/>
                    <a:gd name="connsiteX4-39" fmla="*/ 10996 w 10996"/>
                    <a:gd name="connsiteY4-40" fmla="*/ 10789 h 10814"/>
                    <a:gd name="connsiteX0-41" fmla="*/ 10885 w 10885"/>
                    <a:gd name="connsiteY0-42" fmla="*/ 11332 h 11357"/>
                    <a:gd name="connsiteX1-43" fmla="*/ 0 w 10885"/>
                    <a:gd name="connsiteY1-44" fmla="*/ 0 h 11357"/>
                    <a:gd name="connsiteX2-45" fmla="*/ 10864 w 10885"/>
                    <a:gd name="connsiteY2-46" fmla="*/ 11357 h 11357"/>
                    <a:gd name="connsiteX3-47" fmla="*/ 10864 w 10885"/>
                    <a:gd name="connsiteY3-48" fmla="*/ 11357 h 11357"/>
                    <a:gd name="connsiteX4-49" fmla="*/ 10885 w 10885"/>
                    <a:gd name="connsiteY4-50" fmla="*/ 11332 h 11357"/>
                    <a:gd name="connsiteX0-51" fmla="*/ 10959 w 10959"/>
                    <a:gd name="connsiteY0-52" fmla="*/ 11151 h 11176"/>
                    <a:gd name="connsiteX1-53" fmla="*/ 0 w 10959"/>
                    <a:gd name="connsiteY1-54" fmla="*/ 0 h 11176"/>
                    <a:gd name="connsiteX2-55" fmla="*/ 10938 w 10959"/>
                    <a:gd name="connsiteY2-56" fmla="*/ 11176 h 11176"/>
                    <a:gd name="connsiteX3-57" fmla="*/ 10938 w 10959"/>
                    <a:gd name="connsiteY3-58" fmla="*/ 11176 h 11176"/>
                    <a:gd name="connsiteX4-59" fmla="*/ 10959 w 10959"/>
                    <a:gd name="connsiteY4-60" fmla="*/ 11151 h 11176"/>
                    <a:gd name="connsiteX0-61" fmla="*/ 10959 w 10959"/>
                    <a:gd name="connsiteY0-62" fmla="*/ 11151 h 11176"/>
                    <a:gd name="connsiteX1-63" fmla="*/ 0 w 10959"/>
                    <a:gd name="connsiteY1-64" fmla="*/ 0 h 11176"/>
                    <a:gd name="connsiteX2-65" fmla="*/ 10938 w 10959"/>
                    <a:gd name="connsiteY2-66" fmla="*/ 11176 h 11176"/>
                    <a:gd name="connsiteX3-67" fmla="*/ 10938 w 10959"/>
                    <a:gd name="connsiteY3-68" fmla="*/ 11176 h 11176"/>
                    <a:gd name="connsiteX4-69" fmla="*/ 10959 w 10959"/>
                    <a:gd name="connsiteY4-70" fmla="*/ 11151 h 11176"/>
                    <a:gd name="connsiteX0-71" fmla="*/ 10959 w 10959"/>
                    <a:gd name="connsiteY0-72" fmla="*/ 11151 h 11176"/>
                    <a:gd name="connsiteX1-73" fmla="*/ 0 w 10959"/>
                    <a:gd name="connsiteY1-74" fmla="*/ 0 h 11176"/>
                    <a:gd name="connsiteX2-75" fmla="*/ 10938 w 10959"/>
                    <a:gd name="connsiteY2-76" fmla="*/ 11176 h 11176"/>
                    <a:gd name="connsiteX3-77" fmla="*/ 10938 w 10959"/>
                    <a:gd name="connsiteY3-78" fmla="*/ 11176 h 11176"/>
                    <a:gd name="connsiteX4-79" fmla="*/ 10959 w 10959"/>
                    <a:gd name="connsiteY4-80" fmla="*/ 11151 h 11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59" h="11176">
                      <a:moveTo>
                        <a:pt x="10959" y="11151"/>
                      </a:moveTo>
                      <a:cubicBezTo>
                        <a:pt x="8129" y="6074"/>
                        <a:pt x="7132" y="2023"/>
                        <a:pt x="0" y="0"/>
                      </a:cubicBezTo>
                      <a:cubicBezTo>
                        <a:pt x="4889" y="3072"/>
                        <a:pt x="8142" y="7117"/>
                        <a:pt x="10938" y="11176"/>
                      </a:cubicBezTo>
                      <a:lnTo>
                        <a:pt x="10938" y="11176"/>
                      </a:lnTo>
                      <a:cubicBezTo>
                        <a:pt x="10945" y="11168"/>
                        <a:pt x="10952" y="11159"/>
                        <a:pt x="10959" y="11151"/>
                      </a:cubicBezTo>
                      <a:close/>
                    </a:path>
                  </a:pathLst>
                </a:custGeom>
                <a:gradFill>
                  <a:gsLst>
                    <a:gs pos="0">
                      <a:srgbClr val="D7D7D7"/>
                    </a:gs>
                    <a:gs pos="50000">
                      <a:srgbClr val="E6E6E6"/>
                    </a:gs>
                    <a:gs pos="100000">
                      <a:srgbClr val="F9F9F9"/>
                    </a:gs>
                  </a:gsLst>
                  <a:lin ang="2700000" scaled="0"/>
                </a:gradFill>
                <a:ln w="0">
                  <a:solidFill>
                    <a:srgbClr val="D9D9D9"/>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ea typeface="宋体" panose="02010600030101010101" pitchFamily="2" charset="-122"/>
                  </a:endParaRPr>
                </a:p>
              </p:txBody>
            </p:sp>
            <p:sp>
              <p:nvSpPr>
                <p:cNvPr id="24" name="MH_Other_5"/>
                <p:cNvSpPr/>
                <p:nvPr/>
              </p:nvSpPr>
              <p:spPr bwMode="auto">
                <a:xfrm flipH="1">
                  <a:off x="3019969" y="2961246"/>
                  <a:ext cx="1909487" cy="2475451"/>
                </a:xfrm>
                <a:custGeom>
                  <a:avLst/>
                  <a:gdLst>
                    <a:gd name="T0" fmla="*/ 2641 w 3612"/>
                    <a:gd name="T1" fmla="*/ 4682 h 4686"/>
                    <a:gd name="T2" fmla="*/ 3042 w 3612"/>
                    <a:gd name="T3" fmla="*/ 0 h 4686"/>
                    <a:gd name="T4" fmla="*/ 3042 w 3612"/>
                    <a:gd name="T5" fmla="*/ 0 h 4686"/>
                    <a:gd name="T6" fmla="*/ 0 w 3612"/>
                    <a:gd name="T7" fmla="*/ 2410 h 4686"/>
                    <a:gd name="T8" fmla="*/ 2 w 3612"/>
                    <a:gd name="T9" fmla="*/ 2415 h 4686"/>
                    <a:gd name="T10" fmla="*/ 2635 w 3612"/>
                    <a:gd name="T11" fmla="*/ 4686 h 4686"/>
                    <a:gd name="T12" fmla="*/ 2641 w 3612"/>
                    <a:gd name="T13" fmla="*/ 4682 h 4686"/>
                  </a:gdLst>
                  <a:ahLst/>
                  <a:cxnLst>
                    <a:cxn ang="0">
                      <a:pos x="T0" y="T1"/>
                    </a:cxn>
                    <a:cxn ang="0">
                      <a:pos x="T2" y="T3"/>
                    </a:cxn>
                    <a:cxn ang="0">
                      <a:pos x="T4" y="T5"/>
                    </a:cxn>
                    <a:cxn ang="0">
                      <a:pos x="T6" y="T7"/>
                    </a:cxn>
                    <a:cxn ang="0">
                      <a:pos x="T8" y="T9"/>
                    </a:cxn>
                    <a:cxn ang="0">
                      <a:pos x="T10" y="T11"/>
                    </a:cxn>
                    <a:cxn ang="0">
                      <a:pos x="T12" y="T13"/>
                    </a:cxn>
                  </a:cxnLst>
                  <a:rect l="0" t="0" r="r" b="b"/>
                  <a:pathLst>
                    <a:path w="3612" h="4686">
                      <a:moveTo>
                        <a:pt x="2641" y="4682"/>
                      </a:moveTo>
                      <a:cubicBezTo>
                        <a:pt x="3465" y="3259"/>
                        <a:pt x="3612" y="1542"/>
                        <a:pt x="3042" y="0"/>
                      </a:cubicBezTo>
                      <a:lnTo>
                        <a:pt x="3042" y="0"/>
                      </a:lnTo>
                      <a:lnTo>
                        <a:pt x="0" y="2410"/>
                      </a:lnTo>
                      <a:cubicBezTo>
                        <a:pt x="1" y="2412"/>
                        <a:pt x="1" y="2413"/>
                        <a:pt x="2" y="2415"/>
                      </a:cubicBezTo>
                      <a:cubicBezTo>
                        <a:pt x="959" y="3147"/>
                        <a:pt x="1640" y="3583"/>
                        <a:pt x="2635" y="4686"/>
                      </a:cubicBezTo>
                      <a:cubicBezTo>
                        <a:pt x="2637" y="4684"/>
                        <a:pt x="2639" y="4683"/>
                        <a:pt x="2641" y="4682"/>
                      </a:cubicBezTo>
                      <a:close/>
                    </a:path>
                  </a:pathLst>
                </a:custGeom>
                <a:gradFill>
                  <a:gsLst>
                    <a:gs pos="0">
                      <a:schemeClr val="accent1">
                        <a:lumMod val="75000"/>
                      </a:schemeClr>
                    </a:gs>
                    <a:gs pos="85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5" name="MH_Other_6"/>
                <p:cNvSpPr/>
                <p:nvPr/>
              </p:nvSpPr>
              <p:spPr bwMode="auto">
                <a:xfrm flipH="1">
                  <a:off x="2589904" y="2961247"/>
                  <a:ext cx="942702" cy="2473731"/>
                </a:xfrm>
                <a:custGeom>
                  <a:avLst/>
                  <a:gdLst>
                    <a:gd name="T0" fmla="*/ 1513 w 1784"/>
                    <a:gd name="T1" fmla="*/ 2131 h 4682"/>
                    <a:gd name="T2" fmla="*/ 1493 w 1784"/>
                    <a:gd name="T3" fmla="*/ 2084 h 4682"/>
                    <a:gd name="T4" fmla="*/ 401 w 1784"/>
                    <a:gd name="T5" fmla="*/ 0 h 4682"/>
                    <a:gd name="T6" fmla="*/ 0 w 1784"/>
                    <a:gd name="T7" fmla="*/ 4682 h 4682"/>
                    <a:gd name="T8" fmla="*/ 0 w 1784"/>
                    <a:gd name="T9" fmla="*/ 4682 h 4682"/>
                    <a:gd name="T10" fmla="*/ 1431 w 1784"/>
                    <a:gd name="T11" fmla="*/ 4681 h 4682"/>
                    <a:gd name="T12" fmla="*/ 1513 w 1784"/>
                    <a:gd name="T13" fmla="*/ 2131 h 4682"/>
                  </a:gdLst>
                  <a:ahLst/>
                  <a:cxnLst>
                    <a:cxn ang="0">
                      <a:pos x="T0" y="T1"/>
                    </a:cxn>
                    <a:cxn ang="0">
                      <a:pos x="T2" y="T3"/>
                    </a:cxn>
                    <a:cxn ang="0">
                      <a:pos x="T4" y="T5"/>
                    </a:cxn>
                    <a:cxn ang="0">
                      <a:pos x="T6" y="T7"/>
                    </a:cxn>
                    <a:cxn ang="0">
                      <a:pos x="T8" y="T9"/>
                    </a:cxn>
                    <a:cxn ang="0">
                      <a:pos x="T10" y="T11"/>
                    </a:cxn>
                    <a:cxn ang="0">
                      <a:pos x="T12" y="T13"/>
                    </a:cxn>
                  </a:cxnLst>
                  <a:rect l="0" t="0" r="r" b="b"/>
                  <a:pathLst>
                    <a:path w="1784" h="4682">
                      <a:moveTo>
                        <a:pt x="1513" y="2131"/>
                      </a:moveTo>
                      <a:lnTo>
                        <a:pt x="1493" y="2084"/>
                      </a:lnTo>
                      <a:cubicBezTo>
                        <a:pt x="1236" y="1338"/>
                        <a:pt x="868" y="635"/>
                        <a:pt x="401" y="0"/>
                      </a:cubicBezTo>
                      <a:cubicBezTo>
                        <a:pt x="971" y="1542"/>
                        <a:pt x="824" y="3259"/>
                        <a:pt x="0" y="4682"/>
                      </a:cubicBezTo>
                      <a:lnTo>
                        <a:pt x="0" y="4682"/>
                      </a:lnTo>
                      <a:cubicBezTo>
                        <a:pt x="534" y="4328"/>
                        <a:pt x="1017" y="4377"/>
                        <a:pt x="1431" y="4681"/>
                      </a:cubicBezTo>
                      <a:cubicBezTo>
                        <a:pt x="1653" y="3813"/>
                        <a:pt x="1784" y="3028"/>
                        <a:pt x="1513" y="2131"/>
                      </a:cubicBez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ea typeface="宋体" panose="02010600030101010101" pitchFamily="2" charset="-122"/>
                  </a:endParaRPr>
                </a:p>
              </p:txBody>
            </p:sp>
            <p:sp>
              <p:nvSpPr>
                <p:cNvPr id="26" name="MH_Other_7"/>
                <p:cNvSpPr/>
                <p:nvPr/>
              </p:nvSpPr>
              <p:spPr bwMode="auto">
                <a:xfrm flipH="1">
                  <a:off x="2686238" y="2959526"/>
                  <a:ext cx="634775" cy="1126770"/>
                </a:xfrm>
                <a:custGeom>
                  <a:avLst/>
                  <a:gdLst>
                    <a:gd name="T0" fmla="*/ 1087 w 1199"/>
                    <a:gd name="T1" fmla="*/ 2057 h 2134"/>
                    <a:gd name="T2" fmla="*/ 18 w 1199"/>
                    <a:gd name="T3" fmla="*/ 21 h 2134"/>
                    <a:gd name="T4" fmla="*/ 3 w 1199"/>
                    <a:gd name="T5" fmla="*/ 0 h 2134"/>
                    <a:gd name="T6" fmla="*/ 0 w 1199"/>
                    <a:gd name="T7" fmla="*/ 3 h 2134"/>
                    <a:gd name="T8" fmla="*/ 0 w 1199"/>
                    <a:gd name="T9" fmla="*/ 3 h 2134"/>
                    <a:gd name="T10" fmla="*/ 1092 w 1199"/>
                    <a:gd name="T11" fmla="*/ 2087 h 2134"/>
                    <a:gd name="T12" fmla="*/ 1092 w 1199"/>
                    <a:gd name="T13" fmla="*/ 2087 h 2134"/>
                    <a:gd name="T14" fmla="*/ 1112 w 1199"/>
                    <a:gd name="T15" fmla="*/ 2134 h 2134"/>
                    <a:gd name="T16" fmla="*/ 1087 w 1199"/>
                    <a:gd name="T17" fmla="*/ 2057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9" h="2134">
                      <a:moveTo>
                        <a:pt x="1087" y="2057"/>
                      </a:moveTo>
                      <a:cubicBezTo>
                        <a:pt x="1199" y="1504"/>
                        <a:pt x="664" y="542"/>
                        <a:pt x="18" y="21"/>
                      </a:cubicBezTo>
                      <a:cubicBezTo>
                        <a:pt x="13" y="14"/>
                        <a:pt x="8" y="7"/>
                        <a:pt x="3" y="0"/>
                      </a:cubicBezTo>
                      <a:lnTo>
                        <a:pt x="0" y="3"/>
                      </a:lnTo>
                      <a:lnTo>
                        <a:pt x="0" y="3"/>
                      </a:lnTo>
                      <a:cubicBezTo>
                        <a:pt x="467" y="638"/>
                        <a:pt x="835" y="1341"/>
                        <a:pt x="1092" y="2087"/>
                      </a:cubicBezTo>
                      <a:lnTo>
                        <a:pt x="1092" y="2087"/>
                      </a:lnTo>
                      <a:lnTo>
                        <a:pt x="1112" y="2134"/>
                      </a:lnTo>
                      <a:cubicBezTo>
                        <a:pt x="1104" y="2108"/>
                        <a:pt x="1096" y="2083"/>
                        <a:pt x="1087" y="2057"/>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7" name="MH_Other_8"/>
                <p:cNvSpPr/>
                <p:nvPr/>
              </p:nvSpPr>
              <p:spPr bwMode="auto">
                <a:xfrm rot="2461175" flipH="1">
                  <a:off x="5153090" y="4755476"/>
                  <a:ext cx="557364" cy="115258"/>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grpSp>
          <p:pic>
            <p:nvPicPr>
              <p:cNvPr id="19" name="图片 18"/>
              <p:cNvPicPr preferRelativeResize="0">
                <a:picLocks noChangeArrowheads="1"/>
              </p:cNvPicPr>
              <p:nvPr/>
            </p:nvPicPr>
            <p:blipFill>
              <a:blip r:embed="rId3" cstate="print">
                <a:extLst>
                  <a:ext uri="{28A0092B-C50C-407E-A947-70E740481C1C}">
                    <a14:useLocalDpi xmlns:a14="http://schemas.microsoft.com/office/drawing/2010/main" val="0"/>
                  </a:ext>
                </a:extLst>
              </a:blip>
              <a:srcRect t="76775"/>
              <a:stretch>
                <a:fillRect/>
              </a:stretch>
            </p:blipFill>
            <p:spPr bwMode="auto">
              <a:xfrm>
                <a:off x="3251049" y="4895848"/>
                <a:ext cx="323850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1"/>
            <p:cNvGrpSpPr/>
            <p:nvPr/>
          </p:nvGrpSpPr>
          <p:grpSpPr>
            <a:xfrm>
              <a:off x="1248559" y="815261"/>
              <a:ext cx="4306990" cy="4582396"/>
              <a:chOff x="1267461" y="1818771"/>
              <a:chExt cx="4306990" cy="4582396"/>
            </a:xfrm>
          </p:grpSpPr>
          <p:grpSp>
            <p:nvGrpSpPr>
              <p:cNvPr id="14" name="组合 13"/>
              <p:cNvGrpSpPr/>
              <p:nvPr/>
            </p:nvGrpSpPr>
            <p:grpSpPr>
              <a:xfrm>
                <a:off x="1267461" y="1818771"/>
                <a:ext cx="4306990" cy="4582396"/>
                <a:chOff x="1056953" y="2990959"/>
                <a:chExt cx="3710185" cy="4538375"/>
              </a:xfrm>
            </p:grpSpPr>
            <p:sp>
              <p:nvSpPr>
                <p:cNvPr id="16" name="MH_Other_11"/>
                <p:cNvSpPr/>
                <p:nvPr/>
              </p:nvSpPr>
              <p:spPr>
                <a:xfrm>
                  <a:off x="1056953" y="2990959"/>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4343417" y="7105613"/>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grpSp>
      <p:sp>
        <p:nvSpPr>
          <p:cNvPr id="28" name="矩形 27"/>
          <p:cNvSpPr/>
          <p:nvPr/>
        </p:nvSpPr>
        <p:spPr>
          <a:xfrm>
            <a:off x="1834531" y="1522627"/>
            <a:ext cx="5209266" cy="4767908"/>
          </a:xfrm>
          <a:prstGeom prst="rect">
            <a:avLst/>
          </a:prstGeom>
        </p:spPr>
        <p:txBody>
          <a:bodyPr wrap="square">
            <a:spAutoFit/>
          </a:bodyPr>
          <a:lstStyle/>
          <a:p>
            <a:pPr>
              <a:lnSpc>
                <a:spcPct val="150000"/>
              </a:lnSpc>
            </a:pPr>
            <a:r>
              <a:rPr kumimoji="1" lang="zh-CN" altLang="en-US" sz="2200" dirty="0">
                <a:latin typeface="+mn-ea"/>
              </a:rPr>
              <a:t>微博最近有啥热门话题</a:t>
            </a:r>
          </a:p>
          <a:p>
            <a:pPr>
              <a:lnSpc>
                <a:spcPct val="150000"/>
              </a:lnSpc>
            </a:pPr>
            <a:r>
              <a:rPr kumimoji="1" lang="zh-CN" altLang="en-US" sz="2200" dirty="0">
                <a:latin typeface="+mn-ea"/>
              </a:rPr>
              <a:t>淘宝京东上某商品价格变动邮箱通知</a:t>
            </a:r>
          </a:p>
          <a:p>
            <a:pPr>
              <a:lnSpc>
                <a:spcPct val="150000"/>
              </a:lnSpc>
            </a:pPr>
            <a:r>
              <a:rPr kumimoji="1" lang="zh-CN" altLang="en-US" sz="2200" dirty="0">
                <a:latin typeface="+mn-ea"/>
              </a:rPr>
              <a:t>女</a:t>
            </a:r>
            <a:r>
              <a:rPr kumimoji="1" lang="en-US" altLang="zh-CN" sz="2200" dirty="0">
                <a:latin typeface="+mn-ea"/>
              </a:rPr>
              <a:t>/</a:t>
            </a:r>
            <a:r>
              <a:rPr kumimoji="1" lang="zh-CN" altLang="en-US" sz="2200" dirty="0">
                <a:latin typeface="+mn-ea"/>
              </a:rPr>
              <a:t>男神最新动态</a:t>
            </a:r>
          </a:p>
          <a:p>
            <a:pPr>
              <a:lnSpc>
                <a:spcPct val="150000"/>
              </a:lnSpc>
            </a:pPr>
            <a:r>
              <a:rPr kumimoji="1" lang="zh-CN" altLang="en-US" sz="2200" dirty="0">
                <a:latin typeface="+mn-ea"/>
              </a:rPr>
              <a:t>谁点赞最活跃</a:t>
            </a:r>
          </a:p>
          <a:p>
            <a:pPr>
              <a:lnSpc>
                <a:spcPct val="150000"/>
              </a:lnSpc>
            </a:pPr>
            <a:r>
              <a:rPr kumimoji="1" lang="zh-CN" altLang="en-US" sz="2200" dirty="0">
                <a:latin typeface="+mn-ea"/>
              </a:rPr>
              <a:t>社交网络分析</a:t>
            </a:r>
            <a:endParaRPr kumimoji="1" lang="en-US" altLang="zh-CN" sz="2200" dirty="0">
              <a:latin typeface="+mn-ea"/>
            </a:endParaRPr>
          </a:p>
          <a:p>
            <a:pPr>
              <a:lnSpc>
                <a:spcPct val="150000"/>
              </a:lnSpc>
            </a:pPr>
            <a:r>
              <a:rPr kumimoji="1" lang="zh-CN" altLang="en-US" sz="2200" dirty="0">
                <a:latin typeface="+mn-ea"/>
              </a:rPr>
              <a:t>抢票软件</a:t>
            </a:r>
            <a:endParaRPr kumimoji="1" lang="en-US" altLang="zh-CN" sz="2200" dirty="0">
              <a:latin typeface="+mn-ea"/>
            </a:endParaRPr>
          </a:p>
          <a:p>
            <a:pPr>
              <a:lnSpc>
                <a:spcPct val="150000"/>
              </a:lnSpc>
            </a:pPr>
            <a:r>
              <a:rPr kumimoji="1" lang="zh-CN" altLang="en-US" sz="2200" dirty="0">
                <a:latin typeface="+mn-ea"/>
              </a:rPr>
              <a:t>学生成绩分析</a:t>
            </a:r>
          </a:p>
          <a:p>
            <a:pPr>
              <a:lnSpc>
                <a:spcPct val="150000"/>
              </a:lnSpc>
            </a:pPr>
            <a:r>
              <a:rPr kumimoji="1" lang="mr-IN" altLang="zh-CN" sz="2200" dirty="0">
                <a:latin typeface="+mn-ea"/>
              </a:rPr>
              <a:t>…</a:t>
            </a:r>
            <a:r>
              <a:rPr kumimoji="1" lang="en-US" altLang="zh-CN" sz="2200" dirty="0">
                <a:latin typeface="+mn-ea"/>
              </a:rPr>
              <a:t>.</a:t>
            </a:r>
            <a:r>
              <a:rPr kumimoji="1" lang="zh-CN" altLang="en-US" sz="2200" dirty="0">
                <a:latin typeface="+mn-ea"/>
              </a:rPr>
              <a:t>               </a:t>
            </a:r>
          </a:p>
          <a:p>
            <a:pPr>
              <a:lnSpc>
                <a:spcPct val="150000"/>
              </a:lnSpc>
            </a:pPr>
            <a:endParaRPr lang="zh-CN" altLang="en-US" sz="1400" dirty="0"/>
          </a:p>
          <a:p>
            <a:pPr>
              <a:lnSpc>
                <a:spcPct val="150000"/>
              </a:lnSpc>
            </a:pPr>
            <a:endParaRPr lang="zh-CN" altLang="en-US" sz="1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如何应对反爬</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3</a:t>
            </a:r>
            <a:r>
              <a:rPr lang="zh-CN" altLang="en-US" dirty="0"/>
              <a:t>、使用代理</a:t>
            </a:r>
            <a:r>
              <a:rPr lang="en-US" altLang="zh-CN" dirty="0"/>
              <a:t>IP</a:t>
            </a:r>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4678492" y="1211505"/>
            <a:ext cx="5497364" cy="548630"/>
          </a:xfrm>
          <a:prstGeom prst="rect">
            <a:avLst/>
          </a:prstGeom>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lnSpc>
                <a:spcPct val="150000"/>
              </a:lnSpc>
              <a:buFont typeface="Wingdings 3" panose="05040102010807070707" pitchFamily="18" charset="2"/>
              <a:buNone/>
            </a:pPr>
            <a:r>
              <a:rPr lang="zh-CN" altLang="en-US" sz="2000" dirty="0">
                <a:latin typeface="+mn-ea"/>
              </a:rPr>
              <a:t>免费代理</a:t>
            </a:r>
            <a:r>
              <a:rPr lang="en-US" altLang="zh-CN" sz="2000" dirty="0">
                <a:latin typeface="+mn-ea"/>
              </a:rPr>
              <a:t>IP</a:t>
            </a:r>
            <a:r>
              <a:rPr lang="zh-CN" altLang="en-US" sz="2000" dirty="0">
                <a:latin typeface="+mn-ea"/>
              </a:rPr>
              <a:t>网站：</a:t>
            </a:r>
            <a:r>
              <a:rPr lang="en-US" altLang="zh-CN" sz="2000" dirty="0">
                <a:latin typeface="+mn-ea"/>
              </a:rPr>
              <a:t>https://www.xicidaili.com/</a:t>
            </a:r>
            <a:endParaRPr lang="zh-CN" altLang="en-US" sz="2000" dirty="0">
              <a:latin typeface="+mn-ea"/>
            </a:endParaRPr>
          </a:p>
        </p:txBody>
      </p:sp>
      <p:sp>
        <p:nvSpPr>
          <p:cNvPr id="2" name="矩形 1">
            <a:extLst>
              <a:ext uri="{FF2B5EF4-FFF2-40B4-BE49-F238E27FC236}">
                <a16:creationId xmlns:a16="http://schemas.microsoft.com/office/drawing/2014/main" id="{B2ACC9A1-646C-4AB6-96FA-E8F34DBF432D}"/>
              </a:ext>
            </a:extLst>
          </p:cNvPr>
          <p:cNvSpPr/>
          <p:nvPr/>
        </p:nvSpPr>
        <p:spPr>
          <a:xfrm>
            <a:off x="977008" y="1607414"/>
            <a:ext cx="10903934" cy="5016758"/>
          </a:xfrm>
          <a:prstGeom prst="rect">
            <a:avLst/>
          </a:prstGeom>
        </p:spPr>
        <p:txBody>
          <a:bodyPr wrap="square">
            <a:spAutoFit/>
          </a:bodyPr>
          <a:lstStyle/>
          <a:p>
            <a:r>
              <a:rPr lang="zh-CN" altLang="en-US" sz="1600" dirty="0"/>
              <a:t>import requests</a:t>
            </a:r>
          </a:p>
          <a:p>
            <a:r>
              <a:rPr lang="zh-CN" altLang="en-US" sz="1600" dirty="0"/>
              <a:t>import ssl </a:t>
            </a:r>
          </a:p>
          <a:p>
            <a:r>
              <a:rPr lang="zh-CN" altLang="en-US" sz="1600" dirty="0"/>
              <a:t>from lxml import etree</a:t>
            </a:r>
          </a:p>
          <a:p>
            <a:r>
              <a:rPr lang="zh-CN" altLang="en-US" sz="1600" dirty="0"/>
              <a:t>ssl._create_default_https_context = ssl._create_unverified_context </a:t>
            </a:r>
          </a:p>
          <a:p>
            <a:endParaRPr lang="zh-CN" altLang="en-US" sz="1600" dirty="0"/>
          </a:p>
          <a:p>
            <a:r>
              <a:rPr lang="zh-CN" altLang="en-US" sz="1600" dirty="0"/>
              <a:t>#获取当前访问使用的IP地址网站</a:t>
            </a:r>
          </a:p>
          <a:p>
            <a:r>
              <a:rPr lang="zh-CN" altLang="en-US" sz="1600" dirty="0"/>
              <a:t>url="https://www.ipip.net/"</a:t>
            </a:r>
          </a:p>
          <a:p>
            <a:endParaRPr lang="zh-CN" altLang="en-US" sz="1600" dirty="0"/>
          </a:p>
          <a:p>
            <a:r>
              <a:rPr lang="zh-CN" altLang="en-US" sz="1600" dirty="0"/>
              <a:t>#设置代理，从西刺免费代理网站上找出一个可用的代理IP</a:t>
            </a:r>
          </a:p>
          <a:p>
            <a:r>
              <a:rPr lang="zh-CN" altLang="en-US" sz="1600" dirty="0"/>
              <a:t>proxies={'https':'101.236.54.97:8866'} #此处也可以通过列表形式，设置多个代理IP，后面通过random.choice()随机选取一个进行使用</a:t>
            </a:r>
          </a:p>
          <a:p>
            <a:endParaRPr lang="zh-CN" altLang="en-US" sz="1600" dirty="0"/>
          </a:p>
          <a:p>
            <a:r>
              <a:rPr lang="zh-CN" altLang="en-US" sz="1600" dirty="0"/>
              <a:t>#使用代理IP进行访问</a:t>
            </a:r>
          </a:p>
          <a:p>
            <a:r>
              <a:rPr lang="zh-CN" altLang="en-US" sz="1600" dirty="0"/>
              <a:t>res=requests.get(url,proxies=proxies,timeout=10)</a:t>
            </a:r>
          </a:p>
          <a:p>
            <a:r>
              <a:rPr lang="zh-CN" altLang="en-US" sz="1600" dirty="0"/>
              <a:t>status=res.status_code # 状态码</a:t>
            </a:r>
          </a:p>
          <a:p>
            <a:r>
              <a:rPr lang="zh-CN" altLang="en-US" sz="1600" dirty="0"/>
              <a:t>print(status)</a:t>
            </a:r>
          </a:p>
          <a:p>
            <a:r>
              <a:rPr lang="zh-CN" altLang="en-US" sz="1600" dirty="0"/>
              <a:t>content=res.text</a:t>
            </a:r>
          </a:p>
          <a:p>
            <a:r>
              <a:rPr lang="zh-CN" altLang="en-US" sz="1600" dirty="0"/>
              <a:t>html=etree.HTML(content)</a:t>
            </a:r>
          </a:p>
          <a:p>
            <a:r>
              <a:rPr lang="zh-CN" altLang="en-US" sz="1600" dirty="0"/>
              <a:t>ip=html.xpath('//ul[@class="inner"]/li[1]/text()')[0]</a:t>
            </a:r>
          </a:p>
          <a:p>
            <a:r>
              <a:rPr lang="zh-CN" altLang="en-US" sz="1600" dirty="0"/>
              <a:t>print("当前请求IP地址为："+ip)</a:t>
            </a:r>
          </a:p>
        </p:txBody>
      </p:sp>
    </p:spTree>
    <p:extLst>
      <p:ext uri="{BB962C8B-B14F-4D97-AF65-F5344CB8AC3E}">
        <p14:creationId xmlns:p14="http://schemas.microsoft.com/office/powerpoint/2010/main" val="1869764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1362746" y="220190"/>
            <a:ext cx="3030578"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课堂练习</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Exercises</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4" name="直接连接符 3"/>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234639" y="0"/>
            <a:ext cx="1530175" cy="2110091"/>
            <a:chOff x="300" y="830"/>
            <a:chExt cx="1676" cy="2311"/>
          </a:xfrm>
        </p:grpSpPr>
        <p:sp>
          <p:nvSpPr>
            <p:cNvPr id="6" name="流程图: 合并 5"/>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9" name="图片 8"/>
          <p:cNvPicPr>
            <a:picLocks noChangeAspect="1"/>
          </p:cNvPicPr>
          <p:nvPr/>
        </p:nvPicPr>
        <p:blipFill>
          <a:blip r:embed="rId2"/>
          <a:stretch>
            <a:fillRect/>
          </a:stretch>
        </p:blipFill>
        <p:spPr>
          <a:xfrm>
            <a:off x="9429750" y="171450"/>
            <a:ext cx="2590800" cy="819149"/>
          </a:xfrm>
          <a:prstGeom prst="rect">
            <a:avLst/>
          </a:prstGeom>
        </p:spPr>
      </p:pic>
      <p:sp>
        <p:nvSpPr>
          <p:cNvPr id="13" name="Freeform 12"/>
          <p:cNvSpPr/>
          <p:nvPr/>
        </p:nvSpPr>
        <p:spPr bwMode="auto">
          <a:xfrm>
            <a:off x="1091938" y="284904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4" name="Freeform 12"/>
          <p:cNvSpPr/>
          <p:nvPr/>
        </p:nvSpPr>
        <p:spPr bwMode="auto">
          <a:xfrm flipH="1" flipV="1">
            <a:off x="10869268" y="441148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7" name="TextBox 13"/>
          <p:cNvSpPr txBox="1"/>
          <p:nvPr/>
        </p:nvSpPr>
        <p:spPr>
          <a:xfrm>
            <a:off x="1620576" y="3429000"/>
            <a:ext cx="9513011" cy="1392176"/>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a:lnSpc>
                <a:spcPct val="150000"/>
              </a:lnSpc>
              <a:spcBef>
                <a:spcPts val="0"/>
              </a:spcBef>
            </a:pPr>
            <a:r>
              <a:rPr lang="zh-CN" altLang="en-US" sz="2000" dirty="0">
                <a:latin typeface="+mn-ea"/>
              </a:rPr>
              <a:t>找一个感兴趣的网站爬取有意思的内容并保存下来；</a:t>
            </a:r>
            <a:endParaRPr lang="en-US" altLang="zh-CN" sz="2000" dirty="0">
              <a:latin typeface="+mn-ea"/>
            </a:endParaRPr>
          </a:p>
          <a:p>
            <a:pPr>
              <a:lnSpc>
                <a:spcPct val="150000"/>
              </a:lnSpc>
              <a:spcBef>
                <a:spcPts val="0"/>
              </a:spcBef>
            </a:pPr>
            <a:r>
              <a:rPr lang="zh-CN" altLang="en-US" sz="2000" dirty="0">
                <a:latin typeface="+mn-ea"/>
              </a:rPr>
              <a:t>也可以任意爬取</a:t>
            </a:r>
            <a:r>
              <a:rPr lang="en-US" altLang="zh-CN" sz="2000" dirty="0">
                <a:latin typeface="+mn-ea"/>
                <a:hlinkClick r:id="rId3"/>
              </a:rPr>
              <a:t>https://www.qq717.com/</a:t>
            </a:r>
            <a:r>
              <a:rPr lang="zh-CN" altLang="en-US" sz="2000" dirty="0">
                <a:latin typeface="+mn-ea"/>
              </a:rPr>
              <a:t>上的一本小说。</a:t>
            </a:r>
            <a:endParaRPr lang="en-US" altLang="zh-CN" sz="2000" dirty="0">
              <a:latin typeface="+mn-ea"/>
              <a:sym typeface="Arial" panose="020B0604020202020204" pitchFamily="34" charset="0"/>
            </a:endParaRPr>
          </a:p>
          <a:p>
            <a:pPr marL="0" lvl="0" indent="0" defTabSz="1216025" eaLnBrk="1" hangingPunct="1">
              <a:lnSpc>
                <a:spcPct val="150000"/>
              </a:lnSpc>
              <a:spcBef>
                <a:spcPct val="20000"/>
              </a:spcBef>
              <a:buFontTx/>
              <a:buNone/>
            </a:pPr>
            <a:endParaRPr lang="en-US" altLang="zh-CN" sz="2000" dirty="0">
              <a:latin typeface="+mn-ea"/>
              <a:sym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1362746" y="220190"/>
            <a:ext cx="3030578"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作业</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Homework</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4" name="直接连接符 3"/>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234639" y="0"/>
            <a:ext cx="1530175" cy="2110091"/>
            <a:chOff x="300" y="830"/>
            <a:chExt cx="1676" cy="2311"/>
          </a:xfrm>
        </p:grpSpPr>
        <p:sp>
          <p:nvSpPr>
            <p:cNvPr id="6" name="流程图: 合并 5"/>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9" name="图片 8"/>
          <p:cNvPicPr>
            <a:picLocks noChangeAspect="1"/>
          </p:cNvPicPr>
          <p:nvPr/>
        </p:nvPicPr>
        <p:blipFill>
          <a:blip r:embed="rId2"/>
          <a:stretch>
            <a:fillRect/>
          </a:stretch>
        </p:blipFill>
        <p:spPr>
          <a:xfrm>
            <a:off x="9429750" y="171450"/>
            <a:ext cx="2590800" cy="819149"/>
          </a:xfrm>
          <a:prstGeom prst="rect">
            <a:avLst/>
          </a:prstGeom>
        </p:spPr>
      </p:pic>
      <p:sp>
        <p:nvSpPr>
          <p:cNvPr id="13" name="Freeform 12"/>
          <p:cNvSpPr/>
          <p:nvPr/>
        </p:nvSpPr>
        <p:spPr bwMode="auto">
          <a:xfrm>
            <a:off x="1098427" y="184030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4" name="Freeform 12"/>
          <p:cNvSpPr/>
          <p:nvPr/>
        </p:nvSpPr>
        <p:spPr bwMode="auto">
          <a:xfrm flipH="1" flipV="1">
            <a:off x="10973268" y="54625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7" name="TextBox 13"/>
          <p:cNvSpPr txBox="1"/>
          <p:nvPr/>
        </p:nvSpPr>
        <p:spPr>
          <a:xfrm>
            <a:off x="1627065" y="2176237"/>
            <a:ext cx="9513011" cy="323883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a:lnSpc>
                <a:spcPct val="150000"/>
              </a:lnSpc>
              <a:spcBef>
                <a:spcPts val="0"/>
              </a:spcBef>
            </a:pPr>
            <a:r>
              <a:rPr lang="zh-CN" altLang="en-US" sz="2000" dirty="0"/>
              <a:t>爬取安居客房源信息；</a:t>
            </a:r>
            <a:endParaRPr lang="en-US" altLang="zh-CN" sz="2000" dirty="0"/>
          </a:p>
          <a:p>
            <a:pPr>
              <a:lnSpc>
                <a:spcPct val="150000"/>
              </a:lnSpc>
              <a:spcBef>
                <a:spcPts val="0"/>
              </a:spcBef>
            </a:pPr>
            <a:r>
              <a:rPr lang="zh-CN" altLang="en-US" sz="2000" dirty="0"/>
              <a:t>链接地址：</a:t>
            </a:r>
            <a:r>
              <a:rPr lang="en-US" altLang="zh-CN" sz="2000" dirty="0">
                <a:hlinkClick r:id="rId3"/>
              </a:rPr>
              <a:t>https://qy.lianjia.com/ershoufang/</a:t>
            </a:r>
            <a:endParaRPr lang="en-US" altLang="zh-CN" sz="2000" dirty="0"/>
          </a:p>
          <a:p>
            <a:pPr marL="0" indent="0">
              <a:lnSpc>
                <a:spcPct val="150000"/>
              </a:lnSpc>
              <a:spcBef>
                <a:spcPts val="0"/>
              </a:spcBef>
              <a:buNone/>
            </a:pPr>
            <a:r>
              <a:rPr lang="en-US" altLang="zh-CN" sz="2000" b="1" dirty="0"/>
              <a:t>Tips</a:t>
            </a:r>
            <a:r>
              <a:rPr lang="zh-CN" altLang="en-US" sz="2000" b="1" dirty="0"/>
              <a:t>：</a:t>
            </a:r>
            <a:r>
              <a:rPr lang="zh-CN" altLang="en-US" sz="2000" dirty="0"/>
              <a:t>需要用到的模块</a:t>
            </a:r>
            <a:r>
              <a:rPr lang="en-US" altLang="zh-CN" sz="2000" dirty="0" err="1"/>
              <a:t>urllib</a:t>
            </a:r>
            <a:r>
              <a:rPr lang="en-US" altLang="zh-CN" sz="2000" dirty="0"/>
              <a:t> / requests</a:t>
            </a:r>
            <a:r>
              <a:rPr lang="zh-CN" altLang="en-US" sz="2000" dirty="0"/>
              <a:t>、</a:t>
            </a:r>
            <a:r>
              <a:rPr lang="en-US" altLang="zh-CN" sz="2000" dirty="0" err="1"/>
              <a:t>BeautifulSoup</a:t>
            </a:r>
            <a:r>
              <a:rPr lang="zh-CN" altLang="en-US" sz="2000" dirty="0"/>
              <a:t>、</a:t>
            </a:r>
            <a:r>
              <a:rPr lang="en-US" altLang="zh-CN" sz="2000" dirty="0" err="1"/>
              <a:t>lxml</a:t>
            </a:r>
            <a:r>
              <a:rPr lang="zh-CN" altLang="en-US" sz="2000" dirty="0"/>
              <a:t>、</a:t>
            </a:r>
            <a:r>
              <a:rPr lang="en-US" altLang="zh-CN" sz="2000" dirty="0"/>
              <a:t>pandas(</a:t>
            </a:r>
            <a:r>
              <a:rPr lang="zh-CN" altLang="en-US" sz="2000" dirty="0"/>
              <a:t>写</a:t>
            </a:r>
            <a:r>
              <a:rPr lang="en-US" altLang="zh-CN" sz="2000" dirty="0"/>
              <a:t>csv)</a:t>
            </a:r>
            <a:r>
              <a:rPr lang="zh-CN" altLang="en-US" sz="2000" dirty="0"/>
              <a:t>、</a:t>
            </a:r>
            <a:r>
              <a:rPr lang="en-US" altLang="zh-CN" sz="2000" dirty="0"/>
              <a:t>time</a:t>
            </a:r>
            <a:r>
              <a:rPr lang="zh-CN" altLang="en-US" sz="2000" dirty="0"/>
              <a:t>（设置定时，避免速度太快被服务器拒绝）等。</a:t>
            </a:r>
            <a:endParaRPr lang="en-US" altLang="zh-CN" sz="2000" dirty="0"/>
          </a:p>
          <a:p>
            <a:pPr marL="0" indent="0">
              <a:lnSpc>
                <a:spcPct val="150000"/>
              </a:lnSpc>
              <a:spcBef>
                <a:spcPts val="0"/>
              </a:spcBef>
              <a:buNone/>
            </a:pPr>
            <a:r>
              <a:rPr lang="zh-CN" altLang="en-US" sz="2000" b="1" dirty="0"/>
              <a:t>要求：</a:t>
            </a:r>
            <a:r>
              <a:rPr lang="en-US" altLang="zh-CN" sz="2000" dirty="0"/>
              <a:t>1</a:t>
            </a:r>
            <a:r>
              <a:rPr lang="zh-CN" altLang="en-US" sz="2000" dirty="0"/>
              <a:t>、命名要规范，采用驼峰式命名，或</a:t>
            </a:r>
            <a:r>
              <a:rPr lang="en-US" altLang="zh-CN" sz="2000" dirty="0" err="1"/>
              <a:t>var_word</a:t>
            </a:r>
            <a:r>
              <a:rPr lang="zh-CN" altLang="en-US" sz="2000" dirty="0"/>
              <a:t>这种命名方式；</a:t>
            </a:r>
            <a:endParaRPr lang="en-US" altLang="zh-CN" sz="2000" dirty="0"/>
          </a:p>
          <a:p>
            <a:pPr marL="0" indent="0">
              <a:lnSpc>
                <a:spcPct val="150000"/>
              </a:lnSpc>
              <a:spcBef>
                <a:spcPts val="0"/>
              </a:spcBef>
              <a:buNone/>
            </a:pPr>
            <a:r>
              <a:rPr lang="en-US" altLang="zh-CN" sz="2000" dirty="0"/>
              <a:t>             2</a:t>
            </a:r>
            <a:r>
              <a:rPr lang="zh-CN" altLang="en-US" sz="2000" dirty="0"/>
              <a:t>、必要的地方需要添加注释，比如类或者函数需要添加参数的相关注释。</a:t>
            </a:r>
            <a:endParaRPr lang="en-US" altLang="zh-CN" sz="2000" dirty="0"/>
          </a:p>
          <a:p>
            <a:pPr marL="0" lvl="0" indent="0" defTabSz="1216025" eaLnBrk="1" hangingPunct="1">
              <a:lnSpc>
                <a:spcPct val="150000"/>
              </a:lnSpc>
              <a:spcBef>
                <a:spcPct val="20000"/>
              </a:spcBef>
              <a:buFontTx/>
              <a:buNone/>
            </a:pPr>
            <a:endParaRPr lang="en-US" altLang="zh-CN" sz="2000" dirty="0">
              <a:latin typeface="+mn-ea"/>
              <a:sym typeface="Arial" panose="020B0604020202020204" pitchFamily="34" charset="0"/>
            </a:endParaRPr>
          </a:p>
        </p:txBody>
      </p:sp>
    </p:spTree>
    <p:extLst>
      <p:ext uri="{BB962C8B-B14F-4D97-AF65-F5344CB8AC3E}">
        <p14:creationId xmlns:p14="http://schemas.microsoft.com/office/powerpoint/2010/main" val="2558825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1362746" y="220190"/>
            <a:ext cx="1073150"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结论</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Conclusion</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4" name="直接连接符 3"/>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234639" y="0"/>
            <a:ext cx="1530175" cy="2110091"/>
            <a:chOff x="300" y="830"/>
            <a:chExt cx="1676" cy="2311"/>
          </a:xfrm>
        </p:grpSpPr>
        <p:sp>
          <p:nvSpPr>
            <p:cNvPr id="6" name="流程图: 合并 5"/>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9" name="图片 8"/>
          <p:cNvPicPr>
            <a:picLocks noChangeAspect="1"/>
          </p:cNvPicPr>
          <p:nvPr/>
        </p:nvPicPr>
        <p:blipFill>
          <a:blip r:embed="rId2"/>
          <a:stretch>
            <a:fillRect/>
          </a:stretch>
        </p:blipFill>
        <p:spPr>
          <a:xfrm>
            <a:off x="9429750" y="171450"/>
            <a:ext cx="2590800" cy="819149"/>
          </a:xfrm>
          <a:prstGeom prst="rect">
            <a:avLst/>
          </a:prstGeom>
        </p:spPr>
      </p:pic>
      <p:sp>
        <p:nvSpPr>
          <p:cNvPr id="10" name="Rectangle 2"/>
          <p:cNvSpPr/>
          <p:nvPr/>
        </p:nvSpPr>
        <p:spPr>
          <a:xfrm>
            <a:off x="1036702" y="1763782"/>
            <a:ext cx="10391582" cy="2683659"/>
          </a:xfrm>
          <a:prstGeom prst="rect">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lIns="72582" tIns="36292" rIns="72582" bIns="36292"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11" name="矩形 10"/>
          <p:cNvSpPr/>
          <p:nvPr/>
        </p:nvSpPr>
        <p:spPr>
          <a:xfrm>
            <a:off x="1199063" y="1960158"/>
            <a:ext cx="1031033" cy="430879"/>
          </a:xfrm>
          <a:prstGeom prst="rect">
            <a:avLst/>
          </a:prstGeom>
        </p:spPr>
        <p:txBody>
          <a:bodyPr wrap="none" lIns="91431" tIns="45716" rIns="91431" bIns="45716">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200" b="1" dirty="0">
                <a:solidFill>
                  <a:schemeClr val="bg1"/>
                </a:solidFill>
                <a:latin typeface="微软雅黑" panose="020B0503020204020204" charset="-122"/>
                <a:ea typeface="微软雅黑" panose="020B0503020204020204" charset="-122"/>
              </a:rPr>
              <a:t>结束语</a:t>
            </a:r>
            <a:endParaRPr lang="en-US" altLang="zh-CN" sz="2200" b="1" dirty="0">
              <a:solidFill>
                <a:schemeClr val="bg1"/>
              </a:solidFill>
              <a:latin typeface="微软雅黑" panose="020B0503020204020204" charset="-122"/>
              <a:ea typeface="微软雅黑" panose="020B0503020204020204" charset="-122"/>
            </a:endParaRPr>
          </a:p>
        </p:txBody>
      </p:sp>
      <p:sp>
        <p:nvSpPr>
          <p:cNvPr id="13" name="Freeform 12"/>
          <p:cNvSpPr/>
          <p:nvPr/>
        </p:nvSpPr>
        <p:spPr bwMode="auto">
          <a:xfrm>
            <a:off x="995090" y="461560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4" name="Freeform 12"/>
          <p:cNvSpPr/>
          <p:nvPr/>
        </p:nvSpPr>
        <p:spPr bwMode="auto">
          <a:xfrm flipH="1" flipV="1">
            <a:off x="10865909" y="5763668"/>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7" name="TextBox 13"/>
          <p:cNvSpPr txBox="1"/>
          <p:nvPr/>
        </p:nvSpPr>
        <p:spPr>
          <a:xfrm>
            <a:off x="1475987" y="4785859"/>
            <a:ext cx="9720923" cy="320664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1216025" eaLnBrk="1" hangingPunct="1">
              <a:lnSpc>
                <a:spcPct val="150000"/>
              </a:lnSpc>
              <a:spcBef>
                <a:spcPct val="20000"/>
              </a:spcBef>
              <a:buNone/>
            </a:pPr>
            <a:r>
              <a:rPr lang="zh-CN" altLang="en-US" sz="1600" dirty="0">
                <a:latin typeface="+mn-ea"/>
                <a:sym typeface="Arial" panose="020B0604020202020204" pitchFamily="34" charset="0"/>
              </a:rPr>
              <a:t>        本教程仅供交流、学习、研究之用，不承担任何法律责任。请同学们自觉遵守互联网有关法律法规，坚守道德底线，做一个文明的“爬手”。</a:t>
            </a:r>
          </a:p>
          <a:p>
            <a:pPr marL="0" indent="0" defTabSz="1216025" eaLnBrk="1" hangingPunct="1">
              <a:lnSpc>
                <a:spcPct val="150000"/>
              </a:lnSpc>
              <a:spcBef>
                <a:spcPct val="20000"/>
              </a:spcBef>
              <a:buNone/>
            </a:pPr>
            <a:r>
              <a:rPr lang="zh-CN" altLang="en-US" sz="1600" dirty="0">
                <a:latin typeface="+mn-ea"/>
                <a:sym typeface="Arial" panose="020B0604020202020204" pitchFamily="34" charset="0"/>
              </a:rPr>
              <a:t>        最重要的一件事，如果被抓了，千万别说是我教的。</a:t>
            </a:r>
          </a:p>
          <a:p>
            <a:pPr marL="0" lv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lv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lvl="0" indent="0" defTabSz="1216025" eaLnBrk="1" hangingPunct="1">
              <a:lnSpc>
                <a:spcPct val="150000"/>
              </a:lnSpc>
              <a:spcBef>
                <a:spcPct val="20000"/>
              </a:spcBef>
              <a:buFontTx/>
              <a:buNone/>
            </a:pPr>
            <a:endParaRPr lang="en-US" altLang="zh-CN" sz="1600" dirty="0">
              <a:latin typeface="+mn-ea"/>
              <a:sym typeface="Arial" panose="020B0604020202020204" pitchFamily="34" charset="0"/>
            </a:endParaRPr>
          </a:p>
        </p:txBody>
      </p:sp>
      <p:pic>
        <p:nvPicPr>
          <p:cNvPr id="18" name="图片 17"/>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6306" t="34852" b="7322"/>
          <a:stretch>
            <a:fillRect/>
          </a:stretch>
        </p:blipFill>
        <p:spPr>
          <a:xfrm flipH="1">
            <a:off x="6204777" y="1763783"/>
            <a:ext cx="5223505" cy="2683658"/>
          </a:xfrm>
          <a:prstGeom prst="rect">
            <a:avLst/>
          </a:prstGeom>
        </p:spPr>
      </p:pic>
      <p:sp>
        <p:nvSpPr>
          <p:cNvPr id="19" name="矩形 18">
            <a:extLst>
              <a:ext uri="{FF2B5EF4-FFF2-40B4-BE49-F238E27FC236}">
                <a16:creationId xmlns:a16="http://schemas.microsoft.com/office/drawing/2014/main" id="{95B188AE-5138-4E36-BF40-263300DCEECA}"/>
              </a:ext>
            </a:extLst>
          </p:cNvPr>
          <p:cNvSpPr>
            <a:spLocks noChangeArrowheads="1"/>
          </p:cNvSpPr>
          <p:nvPr/>
        </p:nvSpPr>
        <p:spPr bwMode="auto">
          <a:xfrm>
            <a:off x="1244390" y="2432630"/>
            <a:ext cx="4896936" cy="188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buNone/>
            </a:pPr>
            <a:r>
              <a:rPr lang="zh-CN" altLang="en-US" sz="1200" dirty="0">
                <a:solidFill>
                  <a:schemeClr val="bg1"/>
                </a:solidFill>
              </a:rPr>
              <a:t>网络给我们工作、学习、生活提供了极大的便利，可是也正是因为网络的飞速发展，相关法律法规已严重滞后。有人说，网络时代人人都是在“裸奔”，你已毫无隐私可言。这几年爆发出不少搜集用户隐私的事件，例如著名的“棱镜门”、</a:t>
            </a:r>
            <a:r>
              <a:rPr lang="en-US" altLang="zh-CN" sz="1200" dirty="0" err="1">
                <a:solidFill>
                  <a:schemeClr val="bg1"/>
                </a:solidFill>
              </a:rPr>
              <a:t>facebook</a:t>
            </a:r>
            <a:r>
              <a:rPr lang="zh-CN" altLang="en-US" sz="1200" dirty="0">
                <a:solidFill>
                  <a:schemeClr val="bg1"/>
                </a:solidFill>
              </a:rPr>
              <a:t>售卖用户隐私等。网络时代亟需底线意识，和法律、道德约束。</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1" y="1376624"/>
            <a:ext cx="12192001" cy="4280599"/>
          </a:xfrm>
          <a:prstGeom prst="rect">
            <a:avLst/>
          </a:prstGeom>
        </p:spPr>
      </p:pic>
      <p:sp>
        <p:nvSpPr>
          <p:cNvPr id="2" name="矩形 1"/>
          <p:cNvSpPr/>
          <p:nvPr/>
        </p:nvSpPr>
        <p:spPr>
          <a:xfrm>
            <a:off x="-9558" y="1376625"/>
            <a:ext cx="12201558" cy="4280598"/>
          </a:xfrm>
          <a:prstGeom prst="rect">
            <a:avLst/>
          </a:prstGeom>
          <a:gradFill>
            <a:gsLst>
              <a:gs pos="100000">
                <a:srgbClr val="7030A0"/>
              </a:gs>
              <a:gs pos="67000">
                <a:schemeClr val="accent1">
                  <a:lumMod val="5000"/>
                  <a:lumOff val="95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文框 20"/>
          <p:cNvSpPr/>
          <p:nvPr/>
        </p:nvSpPr>
        <p:spPr>
          <a:xfrm>
            <a:off x="1029963" y="1144713"/>
            <a:ext cx="10112958" cy="4790541"/>
          </a:xfrm>
          <a:prstGeom prst="frame">
            <a:avLst>
              <a:gd name="adj1" fmla="val 460"/>
            </a:avLst>
          </a:prstGeom>
          <a:gradFill>
            <a:gsLst>
              <a:gs pos="0">
                <a:srgbClr val="7030A0">
                  <a:alpha val="80000"/>
                </a:srgbClr>
              </a:gs>
              <a:gs pos="69000">
                <a:schemeClr val="accent1">
                  <a:lumMod val="45000"/>
                  <a:lumOff val="55000"/>
                </a:schemeClr>
              </a:gs>
              <a:gs pos="99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10"/>
          <p:cNvSpPr txBox="1"/>
          <p:nvPr/>
        </p:nvSpPr>
        <p:spPr>
          <a:xfrm>
            <a:off x="2671849" y="2842559"/>
            <a:ext cx="6829185"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Thank You</a:t>
            </a:r>
            <a:r>
              <a:rPr lang="zh-CN" altLang="en-US"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a:t>
            </a:r>
            <a:r>
              <a:rPr lang="en-US" altLang="zh-CN"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 </a:t>
            </a:r>
            <a:endParaRPr lang="zh-CN" altLang="en-US" sz="6600" b="1"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endParaRPr>
          </a:p>
        </p:txBody>
      </p:sp>
      <p:cxnSp>
        <p:nvCxnSpPr>
          <p:cNvPr id="16" name="直接连接符 15"/>
          <p:cNvCxnSpPr/>
          <p:nvPr/>
        </p:nvCxnSpPr>
        <p:spPr>
          <a:xfrm>
            <a:off x="2280835" y="2842559"/>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280835" y="3846594"/>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rot="5400000">
            <a:off x="233816" y="-233816"/>
            <a:ext cx="1813203" cy="2280835"/>
            <a:chOff x="-10" y="830"/>
            <a:chExt cx="1986" cy="2498"/>
          </a:xfrm>
        </p:grpSpPr>
        <p:sp>
          <p:nvSpPr>
            <p:cNvPr id="15" name="流程图: 合并 14"/>
            <p:cNvSpPr/>
            <p:nvPr/>
          </p:nvSpPr>
          <p:spPr>
            <a:xfrm rot="5400000" flipV="1">
              <a:off x="-176" y="1908"/>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流程图: 合并 16"/>
            <p:cNvSpPr/>
            <p:nvPr/>
          </p:nvSpPr>
          <p:spPr>
            <a:xfrm rot="5400000" flipV="1">
              <a:off x="45" y="1233"/>
              <a:ext cx="1760" cy="1390"/>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流程图: 合并 1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9" name="流程图: 合并 18"/>
          <p:cNvSpPr/>
          <p:nvPr/>
        </p:nvSpPr>
        <p:spPr>
          <a:xfrm rot="10800000">
            <a:off x="10881360" y="5813349"/>
            <a:ext cx="1310640" cy="1035685"/>
          </a:xfrm>
          <a:prstGeom prst="flowChartMerge">
            <a:avLst/>
          </a:prstGeom>
          <a:gradFill flip="none" rotWithShape="1">
            <a:gsLst>
              <a:gs pos="80000">
                <a:schemeClr val="accent1">
                  <a:lumMod val="40000"/>
                  <a:lumOff val="60000"/>
                </a:schemeClr>
              </a:gs>
              <a:gs pos="11000">
                <a:schemeClr val="accent3">
                  <a:lumMod val="5000"/>
                  <a:lumOff val="9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流程图: 合并 21"/>
          <p:cNvSpPr/>
          <p:nvPr/>
        </p:nvSpPr>
        <p:spPr>
          <a:xfrm flipV="1">
            <a:off x="9357431" y="5813348"/>
            <a:ext cx="1168400" cy="922020"/>
          </a:xfrm>
          <a:prstGeom prst="flowChartMerge">
            <a:avLst/>
          </a:prstGeom>
          <a:gradFill>
            <a:gsLst>
              <a:gs pos="5000">
                <a:schemeClr val="accent1">
                  <a:lumMod val="20000"/>
                  <a:lumOff val="80000"/>
                  <a:alpha val="70000"/>
                </a:schemeClr>
              </a:gs>
              <a:gs pos="70000">
                <a:schemeClr val="accent3">
                  <a:lumMod val="45000"/>
                  <a:lumOff val="55000"/>
                </a:schemeClr>
              </a:gs>
              <a:gs pos="94000">
                <a:schemeClr val="accent3">
                  <a:lumMod val="45000"/>
                  <a:lumOff val="55000"/>
                </a:schemeClr>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流程图: 合并 23"/>
          <p:cNvSpPr/>
          <p:nvPr/>
        </p:nvSpPr>
        <p:spPr>
          <a:xfrm flipV="1">
            <a:off x="10158412" y="5534980"/>
            <a:ext cx="1445895" cy="922020"/>
          </a:xfrm>
          <a:prstGeom prst="flowChartMerge">
            <a:avLst/>
          </a:prstGeom>
          <a:gradFill>
            <a:gsLst>
              <a:gs pos="0">
                <a:schemeClr val="accent1"/>
              </a:gs>
              <a:gs pos="74000">
                <a:srgbClr val="CD89F7"/>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流程图: 合并 24"/>
          <p:cNvSpPr/>
          <p:nvPr/>
        </p:nvSpPr>
        <p:spPr>
          <a:xfrm rot="10800000">
            <a:off x="11305169" y="5261746"/>
            <a:ext cx="654667" cy="517667"/>
          </a:xfrm>
          <a:prstGeom prst="flowChartMerge">
            <a:avLst/>
          </a:prstGeom>
          <a:gradFill flip="none" rotWithShape="1">
            <a:gsLst>
              <a:gs pos="32000">
                <a:srgbClr val="FFC000"/>
              </a:gs>
              <a:gs pos="9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p:cNvPicPr>
            <a:picLocks noChangeAspect="1"/>
          </p:cNvPicPr>
          <p:nvPr/>
        </p:nvPicPr>
        <p:blipFill>
          <a:blip r:embed="rId4"/>
          <a:stretch>
            <a:fillRect/>
          </a:stretch>
        </p:blipFill>
        <p:spPr>
          <a:xfrm>
            <a:off x="9591642" y="44385"/>
            <a:ext cx="2590800" cy="8191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爬虫能做什么？</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sp>
        <p:nvSpPr>
          <p:cNvPr id="28" name="矩形 27"/>
          <p:cNvSpPr/>
          <p:nvPr/>
        </p:nvSpPr>
        <p:spPr>
          <a:xfrm>
            <a:off x="2453656" y="1408327"/>
            <a:ext cx="5209266" cy="705258"/>
          </a:xfrm>
          <a:prstGeom prst="rect">
            <a:avLst/>
          </a:prstGeom>
        </p:spPr>
        <p:txBody>
          <a:bodyPr wrap="square">
            <a:spAutoFit/>
          </a:bodyPr>
          <a:lstStyle/>
          <a:p>
            <a:pPr>
              <a:lnSpc>
                <a:spcPct val="150000"/>
              </a:lnSpc>
            </a:pPr>
            <a:endParaRPr lang="zh-CN" altLang="en-US" sz="1400" dirty="0"/>
          </a:p>
          <a:p>
            <a:pPr>
              <a:lnSpc>
                <a:spcPct val="150000"/>
              </a:lnSpc>
            </a:pPr>
            <a:endParaRPr lang="zh-CN" altLang="en-US" sz="1400" dirty="0"/>
          </a:p>
        </p:txBody>
      </p:sp>
      <p:sp>
        <p:nvSpPr>
          <p:cNvPr id="29" name="圆柱体 28">
            <a:extLst>
              <a:ext uri="{FF2B5EF4-FFF2-40B4-BE49-F238E27FC236}">
                <a16:creationId xmlns:a16="http://schemas.microsoft.com/office/drawing/2014/main" id="{8E55D446-3E3F-4CB7-8698-5B6230C91876}"/>
              </a:ext>
            </a:extLst>
          </p:cNvPr>
          <p:cNvSpPr/>
          <p:nvPr/>
        </p:nvSpPr>
        <p:spPr>
          <a:xfrm>
            <a:off x="4655098" y="2685147"/>
            <a:ext cx="2911366" cy="2144110"/>
          </a:xfrm>
          <a:prstGeom prst="can">
            <a:avLst/>
          </a:prstGeom>
          <a:solidFill>
            <a:srgbClr val="0070C0"/>
          </a:solidFill>
          <a:ln>
            <a:solidFill>
              <a:schemeClr val="bg1"/>
            </a:solidFill>
          </a:ln>
          <a:effectLst>
            <a:softEdge rad="12700"/>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b="1" dirty="0"/>
              <a:t>爬取数据</a:t>
            </a:r>
          </a:p>
        </p:txBody>
      </p:sp>
      <p:sp>
        <p:nvSpPr>
          <p:cNvPr id="30" name="椭圆 29">
            <a:extLst>
              <a:ext uri="{FF2B5EF4-FFF2-40B4-BE49-F238E27FC236}">
                <a16:creationId xmlns:a16="http://schemas.microsoft.com/office/drawing/2014/main" id="{3F5E127D-3438-436D-AEA6-DD894C5268A0}"/>
              </a:ext>
            </a:extLst>
          </p:cNvPr>
          <p:cNvSpPr/>
          <p:nvPr/>
        </p:nvSpPr>
        <p:spPr>
          <a:xfrm>
            <a:off x="2691634" y="1576388"/>
            <a:ext cx="1460938" cy="944672"/>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新闻聚合阅读器</a:t>
            </a:r>
          </a:p>
        </p:txBody>
      </p:sp>
      <p:sp>
        <p:nvSpPr>
          <p:cNvPr id="31" name="椭圆 30">
            <a:extLst>
              <a:ext uri="{FF2B5EF4-FFF2-40B4-BE49-F238E27FC236}">
                <a16:creationId xmlns:a16="http://schemas.microsoft.com/office/drawing/2014/main" id="{C636F09C-FF58-4E79-A648-992C4670E92C}"/>
              </a:ext>
            </a:extLst>
          </p:cNvPr>
          <p:cNvSpPr/>
          <p:nvPr/>
        </p:nvSpPr>
        <p:spPr>
          <a:xfrm>
            <a:off x="2119448" y="3521145"/>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热门</a:t>
            </a:r>
            <a:endParaRPr lang="en-US" altLang="zh-CN" dirty="0"/>
          </a:p>
          <a:p>
            <a:pPr algn="ctr"/>
            <a:r>
              <a:rPr lang="zh-CN" altLang="en-US" dirty="0"/>
              <a:t>段子</a:t>
            </a:r>
          </a:p>
        </p:txBody>
      </p:sp>
      <p:sp>
        <p:nvSpPr>
          <p:cNvPr id="32" name="椭圆 31">
            <a:extLst>
              <a:ext uri="{FF2B5EF4-FFF2-40B4-BE49-F238E27FC236}">
                <a16:creationId xmlns:a16="http://schemas.microsoft.com/office/drawing/2014/main" id="{E4193D6B-8910-427A-96AA-8039D2549768}"/>
              </a:ext>
            </a:extLst>
          </p:cNvPr>
          <p:cNvSpPr/>
          <p:nvPr/>
        </p:nvSpPr>
        <p:spPr>
          <a:xfrm>
            <a:off x="8140591" y="1573720"/>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美女</a:t>
            </a:r>
            <a:endParaRPr lang="en-US" altLang="zh-CN" dirty="0"/>
          </a:p>
          <a:p>
            <a:pPr algn="ctr"/>
            <a:r>
              <a:rPr lang="zh-CN" altLang="en-US" dirty="0"/>
              <a:t>图库</a:t>
            </a:r>
          </a:p>
        </p:txBody>
      </p:sp>
      <p:sp>
        <p:nvSpPr>
          <p:cNvPr id="33" name="椭圆 32">
            <a:extLst>
              <a:ext uri="{FF2B5EF4-FFF2-40B4-BE49-F238E27FC236}">
                <a16:creationId xmlns:a16="http://schemas.microsoft.com/office/drawing/2014/main" id="{93FDC637-A07D-42F2-9E28-398DE84589C0}"/>
              </a:ext>
            </a:extLst>
          </p:cNvPr>
          <p:cNvSpPr/>
          <p:nvPr/>
        </p:nvSpPr>
        <p:spPr>
          <a:xfrm>
            <a:off x="8638519" y="4173989"/>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商品比价网</a:t>
            </a:r>
          </a:p>
        </p:txBody>
      </p:sp>
      <p:cxnSp>
        <p:nvCxnSpPr>
          <p:cNvPr id="34" name="直接箭头连接符 33">
            <a:extLst>
              <a:ext uri="{FF2B5EF4-FFF2-40B4-BE49-F238E27FC236}">
                <a16:creationId xmlns:a16="http://schemas.microsoft.com/office/drawing/2014/main" id="{BAC45414-79FA-43D1-9DE5-7954B59614FD}"/>
              </a:ext>
            </a:extLst>
          </p:cNvPr>
          <p:cNvCxnSpPr>
            <a:endCxn id="30" idx="5"/>
          </p:cNvCxnSpPr>
          <p:nvPr/>
        </p:nvCxnSpPr>
        <p:spPr>
          <a:xfrm flipH="1" flipV="1">
            <a:off x="3938623" y="2382716"/>
            <a:ext cx="716475" cy="7717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7ABDF05-F2E7-4440-B224-710A7F5FB05D}"/>
              </a:ext>
            </a:extLst>
          </p:cNvPr>
          <p:cNvCxnSpPr>
            <a:cxnSpLocks/>
            <a:endCxn id="31" idx="6"/>
          </p:cNvCxnSpPr>
          <p:nvPr/>
        </p:nvCxnSpPr>
        <p:spPr>
          <a:xfrm flipH="1" flipV="1">
            <a:off x="3580386" y="4078193"/>
            <a:ext cx="1074712" cy="301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6447E51-0983-4E53-972F-6B1FE167E378}"/>
              </a:ext>
            </a:extLst>
          </p:cNvPr>
          <p:cNvCxnSpPr>
            <a:cxnSpLocks/>
          </p:cNvCxnSpPr>
          <p:nvPr/>
        </p:nvCxnSpPr>
        <p:spPr>
          <a:xfrm>
            <a:off x="6499664" y="4788280"/>
            <a:ext cx="791435" cy="7141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FB538E9-1511-4C3D-A46B-CD4914CBD376}"/>
              </a:ext>
            </a:extLst>
          </p:cNvPr>
          <p:cNvCxnSpPr>
            <a:cxnSpLocks/>
          </p:cNvCxnSpPr>
          <p:nvPr/>
        </p:nvCxnSpPr>
        <p:spPr>
          <a:xfrm flipV="1">
            <a:off x="7513027" y="2597370"/>
            <a:ext cx="978346" cy="8454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B67085D-C97D-484C-88A6-4AABCEC966F9}"/>
              </a:ext>
            </a:extLst>
          </p:cNvPr>
          <p:cNvCxnSpPr>
            <a:cxnSpLocks/>
          </p:cNvCxnSpPr>
          <p:nvPr/>
        </p:nvCxnSpPr>
        <p:spPr>
          <a:xfrm>
            <a:off x="7513027" y="4173989"/>
            <a:ext cx="1262127" cy="2898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79AAC068-FF1D-4A24-8BB3-F86E960AA6CB}"/>
              </a:ext>
            </a:extLst>
          </p:cNvPr>
          <p:cNvSpPr/>
          <p:nvPr/>
        </p:nvSpPr>
        <p:spPr>
          <a:xfrm>
            <a:off x="6782558" y="5502384"/>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房价</a:t>
            </a:r>
            <a:endParaRPr lang="en-US" altLang="zh-CN" dirty="0"/>
          </a:p>
          <a:p>
            <a:pPr algn="ctr"/>
            <a:r>
              <a:rPr lang="zh-CN" altLang="en-US" dirty="0"/>
              <a:t>预测</a:t>
            </a:r>
          </a:p>
        </p:txBody>
      </p:sp>
      <p:pic>
        <p:nvPicPr>
          <p:cNvPr id="42" name="Picture 2">
            <a:extLst>
              <a:ext uri="{FF2B5EF4-FFF2-40B4-BE49-F238E27FC236}">
                <a16:creationId xmlns:a16="http://schemas.microsoft.com/office/drawing/2014/main" id="{296C9AA4-5C03-489B-B62A-806E361C31D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04" t="31879" r="6085" b="2203"/>
          <a:stretch/>
        </p:blipFill>
        <p:spPr bwMode="auto">
          <a:xfrm>
            <a:off x="5959587" y="253067"/>
            <a:ext cx="1685324" cy="6072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781C43B-6BB5-4D91-A094-75424203A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7736" y="1575156"/>
            <a:ext cx="752735" cy="752735"/>
          </a:xfrm>
          <a:prstGeom prst="rect">
            <a:avLst/>
          </a:prstGeom>
          <a:noFill/>
          <a:extLst>
            <a:ext uri="{909E8E84-426E-40DD-AFC4-6F175D3DCCD1}">
              <a14:hiddenFill xmlns:a14="http://schemas.microsoft.com/office/drawing/2010/main">
                <a:solidFill>
                  <a:srgbClr val="FFFFFF"/>
                </a:solidFill>
              </a14:hiddenFill>
            </a:ext>
          </a:extLst>
        </p:spPr>
      </p:pic>
      <p:sp>
        <p:nvSpPr>
          <p:cNvPr id="44" name="椭圆 43">
            <a:extLst>
              <a:ext uri="{FF2B5EF4-FFF2-40B4-BE49-F238E27FC236}">
                <a16:creationId xmlns:a16="http://schemas.microsoft.com/office/drawing/2014/main" id="{8F422B53-5578-4013-BF9A-AE93F4872D1E}"/>
              </a:ext>
            </a:extLst>
          </p:cNvPr>
          <p:cNvSpPr/>
          <p:nvPr/>
        </p:nvSpPr>
        <p:spPr>
          <a:xfrm>
            <a:off x="5822004" y="798568"/>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搜索</a:t>
            </a:r>
            <a:endParaRPr lang="en-US" altLang="zh-CN" dirty="0"/>
          </a:p>
          <a:p>
            <a:pPr algn="ctr"/>
            <a:r>
              <a:rPr lang="zh-CN" altLang="en-US" dirty="0"/>
              <a:t>引擎</a:t>
            </a:r>
          </a:p>
        </p:txBody>
      </p:sp>
      <p:cxnSp>
        <p:nvCxnSpPr>
          <p:cNvPr id="45" name="直接箭头连接符 44">
            <a:extLst>
              <a:ext uri="{FF2B5EF4-FFF2-40B4-BE49-F238E27FC236}">
                <a16:creationId xmlns:a16="http://schemas.microsoft.com/office/drawing/2014/main" id="{F04FE751-3520-411D-BADD-2B4E9D244EDF}"/>
              </a:ext>
            </a:extLst>
          </p:cNvPr>
          <p:cNvCxnSpPr>
            <a:cxnSpLocks/>
          </p:cNvCxnSpPr>
          <p:nvPr/>
        </p:nvCxnSpPr>
        <p:spPr>
          <a:xfrm flipV="1">
            <a:off x="6032155" y="1932734"/>
            <a:ext cx="370716" cy="9249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2BABA2AB-8156-4DAB-908C-E468EAC4094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002" b="19002"/>
          <a:stretch/>
        </p:blipFill>
        <p:spPr bwMode="auto">
          <a:xfrm>
            <a:off x="10202916" y="4534569"/>
            <a:ext cx="1471698" cy="53141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直接箭头连接符 48">
            <a:extLst>
              <a:ext uri="{FF2B5EF4-FFF2-40B4-BE49-F238E27FC236}">
                <a16:creationId xmlns:a16="http://schemas.microsoft.com/office/drawing/2014/main" id="{36671DEA-D292-4422-98B1-49E883F3D093}"/>
              </a:ext>
            </a:extLst>
          </p:cNvPr>
          <p:cNvCxnSpPr>
            <a:cxnSpLocks/>
          </p:cNvCxnSpPr>
          <p:nvPr/>
        </p:nvCxnSpPr>
        <p:spPr>
          <a:xfrm flipH="1">
            <a:off x="4712230" y="4788280"/>
            <a:ext cx="1044246" cy="7141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1EEFC9E5-D16F-4142-9F27-12FED283B74C}"/>
              </a:ext>
            </a:extLst>
          </p:cNvPr>
          <p:cNvSpPr/>
          <p:nvPr/>
        </p:nvSpPr>
        <p:spPr>
          <a:xfrm>
            <a:off x="3786997" y="5462383"/>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社交</a:t>
            </a:r>
            <a:endParaRPr lang="en-US" altLang="zh-CN" dirty="0"/>
          </a:p>
          <a:p>
            <a:pPr algn="ctr"/>
            <a:r>
              <a:rPr lang="zh-CN" altLang="en-US" dirty="0"/>
              <a:t>平台</a:t>
            </a:r>
          </a:p>
        </p:txBody>
      </p:sp>
      <p:pic>
        <p:nvPicPr>
          <p:cNvPr id="2054" name="Picture 6">
            <a:extLst>
              <a:ext uri="{FF2B5EF4-FFF2-40B4-BE49-F238E27FC236}">
                <a16:creationId xmlns:a16="http://schemas.microsoft.com/office/drawing/2014/main" id="{8FA049E1-8FBC-4A11-BEC8-C979470A70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7814" y="5774027"/>
            <a:ext cx="1905968" cy="490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3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41" grpId="0" animBg="1"/>
      <p:bldP spid="44"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7"/>
            <a:ext cx="11254253" cy="166071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4793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2</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准备知识</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061B769C-7207-4CBE-BF36-5D6AC9D0E6F2}"/>
              </a:ext>
            </a:extLst>
          </p:cNvPr>
          <p:cNvSpPr txBox="1"/>
          <p:nvPr/>
        </p:nvSpPr>
        <p:spPr>
          <a:xfrm>
            <a:off x="7492703" y="4136214"/>
            <a:ext cx="3010733"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2.1 </a:t>
            </a:r>
            <a:r>
              <a:rPr lang="zh-CN" altLang="en-US" sz="1600" b="1" dirty="0">
                <a:solidFill>
                  <a:schemeClr val="bg1"/>
                </a:solidFill>
                <a:latin typeface="+mn-ea"/>
                <a:cs typeface="+mn-ea"/>
                <a:sym typeface="+mn-lt"/>
              </a:rPr>
              <a:t>爬虫工作原理</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2.2 HTML</a:t>
            </a:r>
            <a:r>
              <a:rPr lang="zh-CN" altLang="en-US" sz="1600" b="1" dirty="0">
                <a:solidFill>
                  <a:schemeClr val="bg1"/>
                </a:solidFill>
                <a:latin typeface="+mn-ea"/>
                <a:cs typeface="+mn-ea"/>
                <a:sym typeface="+mn-lt"/>
              </a:rPr>
              <a:t>、</a:t>
            </a:r>
            <a:r>
              <a:rPr lang="en-US" altLang="zh-CN" sz="1600" b="1" dirty="0">
                <a:solidFill>
                  <a:schemeClr val="bg1"/>
                </a:solidFill>
                <a:latin typeface="+mn-ea"/>
                <a:cs typeface="+mn-ea"/>
                <a:sym typeface="+mn-lt"/>
              </a:rPr>
              <a:t>CSS</a:t>
            </a:r>
            <a:r>
              <a:rPr lang="zh-CN" altLang="en-US" sz="1600" b="1" dirty="0">
                <a:solidFill>
                  <a:schemeClr val="bg1"/>
                </a:solidFill>
                <a:latin typeface="+mn-ea"/>
                <a:cs typeface="+mn-ea"/>
                <a:sym typeface="+mn-lt"/>
              </a:rPr>
              <a:t>、</a:t>
            </a:r>
            <a:r>
              <a:rPr lang="en-US" altLang="zh-CN" sz="1600" b="1" dirty="0">
                <a:solidFill>
                  <a:schemeClr val="bg1"/>
                </a:solidFill>
                <a:latin typeface="+mn-ea"/>
                <a:cs typeface="+mn-ea"/>
                <a:sym typeface="+mn-lt"/>
              </a:rPr>
              <a:t>JavaScript</a:t>
            </a:r>
          </a:p>
          <a:p>
            <a:pPr defTabSz="228600">
              <a:lnSpc>
                <a:spcPct val="150000"/>
              </a:lnSpc>
            </a:pPr>
            <a:r>
              <a:rPr lang="en-US" altLang="zh-CN" sz="1600" b="1" dirty="0">
                <a:solidFill>
                  <a:schemeClr val="bg1"/>
                </a:solidFill>
                <a:latin typeface="+mn-ea"/>
                <a:cs typeface="+mn-ea"/>
                <a:sym typeface="+mn-lt"/>
              </a:rPr>
              <a:t>2.3 HTTP</a:t>
            </a:r>
            <a:r>
              <a:rPr lang="zh-CN" altLang="en-US" sz="1600" b="1" dirty="0">
                <a:solidFill>
                  <a:schemeClr val="bg1"/>
                </a:solidFill>
                <a:latin typeface="+mn-ea"/>
                <a:cs typeface="+mn-ea"/>
                <a:sym typeface="+mn-lt"/>
              </a:rPr>
              <a:t>、</a:t>
            </a:r>
            <a:r>
              <a:rPr lang="en-US" altLang="zh-CN" sz="1600" b="1" dirty="0">
                <a:solidFill>
                  <a:schemeClr val="bg1"/>
                </a:solidFill>
                <a:latin typeface="+mn-ea"/>
                <a:cs typeface="+mn-ea"/>
                <a:sym typeface="+mn-lt"/>
              </a:rPr>
              <a:t>URL</a:t>
            </a:r>
            <a:endParaRPr lang="en-US" altLang="zh-CN" sz="1600" dirty="0">
              <a:solidFill>
                <a:schemeClr val="bg2"/>
              </a:solidFill>
              <a:latin typeface="+mn-ea"/>
              <a:cs typeface="+mn-ea"/>
              <a:sym typeface="+mn-lt"/>
            </a:endParaRP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2244982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爬虫工作原理</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12" name="组合 11"/>
          <p:cNvGrpSpPr/>
          <p:nvPr/>
        </p:nvGrpSpPr>
        <p:grpSpPr>
          <a:xfrm>
            <a:off x="1588967" y="1011164"/>
            <a:ext cx="9553738" cy="2803143"/>
            <a:chOff x="1314128" y="1303985"/>
            <a:chExt cx="9553738" cy="2803143"/>
          </a:xfrm>
        </p:grpSpPr>
        <p:grpSp>
          <p:nvGrpSpPr>
            <p:cNvPr id="14" name="组合 13"/>
            <p:cNvGrpSpPr/>
            <p:nvPr/>
          </p:nvGrpSpPr>
          <p:grpSpPr>
            <a:xfrm>
              <a:off x="1314128" y="1303985"/>
              <a:ext cx="9553738" cy="984213"/>
              <a:chOff x="1097154" y="2481118"/>
              <a:chExt cx="8229909" cy="974758"/>
            </a:xfrm>
          </p:grpSpPr>
          <p:sp>
            <p:nvSpPr>
              <p:cNvPr id="16" name="MH_Other_11"/>
              <p:cNvSpPr/>
              <p:nvPr/>
            </p:nvSpPr>
            <p:spPr>
              <a:xfrm>
                <a:off x="1097154" y="2481118"/>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8903342" y="3032155"/>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sp>
        <p:nvSpPr>
          <p:cNvPr id="28" name="矩形 27"/>
          <p:cNvSpPr/>
          <p:nvPr/>
        </p:nvSpPr>
        <p:spPr>
          <a:xfrm>
            <a:off x="1898705" y="1154739"/>
            <a:ext cx="9315886" cy="1478546"/>
          </a:xfrm>
          <a:prstGeom prst="rect">
            <a:avLst/>
          </a:prstGeom>
        </p:spPr>
        <p:txBody>
          <a:bodyPr wrap="square">
            <a:spAutoFit/>
          </a:bodyPr>
          <a:lstStyle/>
          <a:p>
            <a:pPr algn="just">
              <a:lnSpc>
                <a:spcPct val="120000"/>
              </a:lnSpc>
            </a:pPr>
            <a:r>
              <a:rPr lang="zh-CN" altLang="en-US" sz="2400" dirty="0"/>
              <a:t>网络爬虫（又称网页蜘蛛、网络机器人），是一种按照一定规则，</a:t>
            </a:r>
            <a:r>
              <a:rPr lang="zh-CN" altLang="en-US" sz="2400" dirty="0">
                <a:solidFill>
                  <a:srgbClr val="FF0000"/>
                </a:solidFill>
              </a:rPr>
              <a:t>自动抓取互联网信息</a:t>
            </a:r>
            <a:r>
              <a:rPr lang="zh-CN" altLang="en-US" sz="2400" dirty="0"/>
              <a:t>的程序或者脚本。</a:t>
            </a:r>
            <a:endParaRPr lang="en-US" altLang="zh-CN" sz="2400" dirty="0"/>
          </a:p>
          <a:p>
            <a:pPr>
              <a:lnSpc>
                <a:spcPct val="120000"/>
              </a:lnSpc>
            </a:pPr>
            <a:endParaRPr lang="zh-CN" altLang="en-US" sz="1400" dirty="0"/>
          </a:p>
          <a:p>
            <a:pPr>
              <a:lnSpc>
                <a:spcPct val="120000"/>
              </a:lnSpc>
            </a:pPr>
            <a:endParaRPr lang="zh-CN" altLang="en-US" sz="1400" dirty="0"/>
          </a:p>
        </p:txBody>
      </p:sp>
      <p:pic>
        <p:nvPicPr>
          <p:cNvPr id="29" name="图片 28">
            <a:extLst>
              <a:ext uri="{FF2B5EF4-FFF2-40B4-BE49-F238E27FC236}">
                <a16:creationId xmlns:a16="http://schemas.microsoft.com/office/drawing/2014/main" id="{814D0648-F063-489A-A406-64DE6351AD5C}"/>
              </a:ext>
            </a:extLst>
          </p:cNvPr>
          <p:cNvPicPr>
            <a:picLocks noChangeAspect="1"/>
          </p:cNvPicPr>
          <p:nvPr/>
        </p:nvPicPr>
        <p:blipFill>
          <a:blip r:embed="rId3"/>
          <a:stretch>
            <a:fillRect/>
          </a:stretch>
        </p:blipFill>
        <p:spPr>
          <a:xfrm>
            <a:off x="3401092" y="2498427"/>
            <a:ext cx="3293331" cy="3058670"/>
          </a:xfrm>
          <a:prstGeom prst="rect">
            <a:avLst/>
          </a:prstGeom>
        </p:spPr>
      </p:pic>
      <p:sp>
        <p:nvSpPr>
          <p:cNvPr id="30" name="矩形: 圆角 29">
            <a:extLst>
              <a:ext uri="{FF2B5EF4-FFF2-40B4-BE49-F238E27FC236}">
                <a16:creationId xmlns:a16="http://schemas.microsoft.com/office/drawing/2014/main" id="{1D3F8FAB-BC25-437A-A01A-61AAE526B9BC}"/>
              </a:ext>
            </a:extLst>
          </p:cNvPr>
          <p:cNvSpPr/>
          <p:nvPr/>
        </p:nvSpPr>
        <p:spPr>
          <a:xfrm>
            <a:off x="1360764" y="3927834"/>
            <a:ext cx="1208689" cy="73572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人工</a:t>
            </a:r>
          </a:p>
        </p:txBody>
      </p:sp>
      <p:cxnSp>
        <p:nvCxnSpPr>
          <p:cNvPr id="31" name="直接箭头连接符 30">
            <a:extLst>
              <a:ext uri="{FF2B5EF4-FFF2-40B4-BE49-F238E27FC236}">
                <a16:creationId xmlns:a16="http://schemas.microsoft.com/office/drawing/2014/main" id="{7A2193EA-6BDC-46DB-8596-9E7285CC1DB8}"/>
              </a:ext>
            </a:extLst>
          </p:cNvPr>
          <p:cNvCxnSpPr/>
          <p:nvPr/>
        </p:nvCxnSpPr>
        <p:spPr>
          <a:xfrm flipV="1">
            <a:off x="2569453" y="4053958"/>
            <a:ext cx="914400" cy="105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492C5943-2B6E-441B-8C81-E2AB14198A28}"/>
              </a:ext>
            </a:extLst>
          </p:cNvPr>
          <p:cNvSpPr/>
          <p:nvPr/>
        </p:nvSpPr>
        <p:spPr>
          <a:xfrm>
            <a:off x="7446253" y="3286703"/>
            <a:ext cx="1008993" cy="6411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爬虫</a:t>
            </a:r>
          </a:p>
        </p:txBody>
      </p:sp>
      <p:sp>
        <p:nvSpPr>
          <p:cNvPr id="33" name="矩形: 圆角 32">
            <a:extLst>
              <a:ext uri="{FF2B5EF4-FFF2-40B4-BE49-F238E27FC236}">
                <a16:creationId xmlns:a16="http://schemas.microsoft.com/office/drawing/2014/main" id="{B7A395B9-6F18-42FD-95C8-74F417906E91}"/>
              </a:ext>
            </a:extLst>
          </p:cNvPr>
          <p:cNvSpPr/>
          <p:nvPr/>
        </p:nvSpPr>
        <p:spPr>
          <a:xfrm>
            <a:off x="7446252" y="4506970"/>
            <a:ext cx="1008993" cy="6411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爬虫</a:t>
            </a:r>
          </a:p>
        </p:txBody>
      </p:sp>
      <p:cxnSp>
        <p:nvCxnSpPr>
          <p:cNvPr id="34" name="直接箭头连接符 33">
            <a:extLst>
              <a:ext uri="{FF2B5EF4-FFF2-40B4-BE49-F238E27FC236}">
                <a16:creationId xmlns:a16="http://schemas.microsoft.com/office/drawing/2014/main" id="{4B6C127E-6607-4427-A28D-533B98FD6802}"/>
              </a:ext>
            </a:extLst>
          </p:cNvPr>
          <p:cNvCxnSpPr>
            <a:cxnSpLocks/>
          </p:cNvCxnSpPr>
          <p:nvPr/>
        </p:nvCxnSpPr>
        <p:spPr>
          <a:xfrm flipH="1">
            <a:off x="6573896" y="3528441"/>
            <a:ext cx="85772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59DB4ED-9DF6-4E79-95F8-1491339CC7CC}"/>
              </a:ext>
            </a:extLst>
          </p:cNvPr>
          <p:cNvCxnSpPr>
            <a:cxnSpLocks/>
          </p:cNvCxnSpPr>
          <p:nvPr/>
        </p:nvCxnSpPr>
        <p:spPr>
          <a:xfrm flipH="1">
            <a:off x="6573895" y="4827535"/>
            <a:ext cx="872357" cy="304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6" name="图形 35" descr="服务器">
            <a:extLst>
              <a:ext uri="{FF2B5EF4-FFF2-40B4-BE49-F238E27FC236}">
                <a16:creationId xmlns:a16="http://schemas.microsoft.com/office/drawing/2014/main" id="{0F29F713-294A-4DA3-B005-C057F99685F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7527" y="3749158"/>
            <a:ext cx="914400" cy="914400"/>
          </a:xfrm>
          <a:prstGeom prst="rect">
            <a:avLst/>
          </a:prstGeom>
        </p:spPr>
      </p:pic>
      <p:cxnSp>
        <p:nvCxnSpPr>
          <p:cNvPr id="37" name="直接箭头连接符 36">
            <a:extLst>
              <a:ext uri="{FF2B5EF4-FFF2-40B4-BE49-F238E27FC236}">
                <a16:creationId xmlns:a16="http://schemas.microsoft.com/office/drawing/2014/main" id="{B46E704C-9F08-44AD-B649-2793EFDEEAA4}"/>
              </a:ext>
            </a:extLst>
          </p:cNvPr>
          <p:cNvCxnSpPr>
            <a:cxnSpLocks/>
          </p:cNvCxnSpPr>
          <p:nvPr/>
        </p:nvCxnSpPr>
        <p:spPr>
          <a:xfrm>
            <a:off x="8469874" y="3659820"/>
            <a:ext cx="1509372" cy="44668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F0F054B-01E3-4FB1-A9BF-F29A21F8A8D5}"/>
              </a:ext>
            </a:extLst>
          </p:cNvPr>
          <p:cNvCxnSpPr>
            <a:cxnSpLocks/>
          </p:cNvCxnSpPr>
          <p:nvPr/>
        </p:nvCxnSpPr>
        <p:spPr>
          <a:xfrm flipV="1">
            <a:off x="8469874" y="4295696"/>
            <a:ext cx="1509372" cy="5629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001909A-BE18-4BA4-9F30-FE4B8B58ACDD}"/>
              </a:ext>
            </a:extLst>
          </p:cNvPr>
          <p:cNvSpPr txBox="1"/>
          <p:nvPr/>
        </p:nvSpPr>
        <p:spPr>
          <a:xfrm>
            <a:off x="9580757" y="4679001"/>
            <a:ext cx="1569660" cy="369332"/>
          </a:xfrm>
          <a:prstGeom prst="rect">
            <a:avLst/>
          </a:prstGeom>
          <a:noFill/>
        </p:spPr>
        <p:txBody>
          <a:bodyPr wrap="none" rtlCol="0">
            <a:spAutoFit/>
          </a:bodyPr>
          <a:lstStyle/>
          <a:p>
            <a:r>
              <a:rPr lang="zh-CN" altLang="en-US" dirty="0">
                <a:solidFill>
                  <a:srgbClr val="C00000"/>
                </a:solidFill>
              </a:rPr>
              <a:t>价值数据存储</a:t>
            </a:r>
          </a:p>
        </p:txBody>
      </p:sp>
      <p:sp>
        <p:nvSpPr>
          <p:cNvPr id="40" name="文本框 39">
            <a:extLst>
              <a:ext uri="{FF2B5EF4-FFF2-40B4-BE49-F238E27FC236}">
                <a16:creationId xmlns:a16="http://schemas.microsoft.com/office/drawing/2014/main" id="{35FA2341-0980-43EC-9C84-7817822B2B08}"/>
              </a:ext>
            </a:extLst>
          </p:cNvPr>
          <p:cNvSpPr txBox="1"/>
          <p:nvPr/>
        </p:nvSpPr>
        <p:spPr>
          <a:xfrm>
            <a:off x="2437453" y="6090963"/>
            <a:ext cx="6955750" cy="461665"/>
          </a:xfrm>
          <a:prstGeom prst="rect">
            <a:avLst/>
          </a:prstGeom>
          <a:noFill/>
        </p:spPr>
        <p:txBody>
          <a:bodyPr wrap="none" rtlCol="0">
            <a:spAutoFit/>
          </a:bodyPr>
          <a:lstStyle/>
          <a:p>
            <a:r>
              <a:rPr lang="zh-CN" altLang="en-US" sz="2400" dirty="0">
                <a:solidFill>
                  <a:srgbClr val="FF0000"/>
                </a:solidFill>
              </a:rPr>
              <a:t>爬虫：我们不生产数据，我们只是数据的搬运工！</a:t>
            </a:r>
          </a:p>
        </p:txBody>
      </p:sp>
      <p:pic>
        <p:nvPicPr>
          <p:cNvPr id="10" name="图片 9">
            <a:extLst>
              <a:ext uri="{FF2B5EF4-FFF2-40B4-BE49-F238E27FC236}">
                <a16:creationId xmlns:a16="http://schemas.microsoft.com/office/drawing/2014/main" id="{46C48FBC-AA86-4CCD-9C2E-3C34F3E017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4584" y="5144571"/>
            <a:ext cx="1971665" cy="1713429"/>
          </a:xfrm>
          <a:prstGeom prst="rect">
            <a:avLst/>
          </a:prstGeom>
        </p:spPr>
      </p:pic>
    </p:spTree>
    <p:extLst>
      <p:ext uri="{BB962C8B-B14F-4D97-AF65-F5344CB8AC3E}">
        <p14:creationId xmlns:p14="http://schemas.microsoft.com/office/powerpoint/2010/main" val="76828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3" grpId="0" animBg="1"/>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err="1">
                <a:solidFill>
                  <a:srgbClr val="03155D"/>
                </a:solidFill>
              </a:rPr>
              <a:t>HTML&amp;CSS&amp;JavaScript</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12" name="组合 11"/>
          <p:cNvGrpSpPr/>
          <p:nvPr/>
        </p:nvGrpSpPr>
        <p:grpSpPr>
          <a:xfrm>
            <a:off x="1103912" y="1026004"/>
            <a:ext cx="10586406" cy="3504243"/>
            <a:chOff x="1314128" y="1303985"/>
            <a:chExt cx="10586406" cy="3504243"/>
          </a:xfrm>
        </p:grpSpPr>
        <p:grpSp>
          <p:nvGrpSpPr>
            <p:cNvPr id="14" name="组合 13"/>
            <p:cNvGrpSpPr/>
            <p:nvPr/>
          </p:nvGrpSpPr>
          <p:grpSpPr>
            <a:xfrm>
              <a:off x="1314128" y="1303985"/>
              <a:ext cx="10586406" cy="3504243"/>
              <a:chOff x="1097154" y="2481118"/>
              <a:chExt cx="9119485" cy="3470579"/>
            </a:xfrm>
          </p:grpSpPr>
          <p:sp>
            <p:nvSpPr>
              <p:cNvPr id="16" name="MH_Other_11"/>
              <p:cNvSpPr/>
              <p:nvPr/>
            </p:nvSpPr>
            <p:spPr>
              <a:xfrm>
                <a:off x="1097154" y="2481118"/>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9792918" y="5527976"/>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sp>
        <p:nvSpPr>
          <p:cNvPr id="28" name="矩形 27"/>
          <p:cNvSpPr/>
          <p:nvPr/>
        </p:nvSpPr>
        <p:spPr>
          <a:xfrm>
            <a:off x="1417351" y="1195329"/>
            <a:ext cx="10094528" cy="4130361"/>
          </a:xfrm>
          <a:prstGeom prst="rect">
            <a:avLst/>
          </a:prstGeom>
        </p:spPr>
        <p:txBody>
          <a:bodyPr wrap="square">
            <a:spAutoFit/>
          </a:bodyPr>
          <a:lstStyle/>
          <a:p>
            <a:pPr algn="just">
              <a:lnSpc>
                <a:spcPct val="120000"/>
              </a:lnSpc>
            </a:pPr>
            <a:r>
              <a:rPr lang="en-US" altLang="zh-CN" b="1" dirty="0">
                <a:solidFill>
                  <a:srgbClr val="FF0000"/>
                </a:solidFill>
                <a:latin typeface="+mn-ea"/>
              </a:rPr>
              <a:t>HTML</a:t>
            </a:r>
            <a:r>
              <a:rPr lang="zh-CN" altLang="en-US" b="1" dirty="0">
                <a:solidFill>
                  <a:srgbClr val="FF0000"/>
                </a:solidFill>
                <a:latin typeface="+mn-ea"/>
              </a:rPr>
              <a:t>（</a:t>
            </a:r>
            <a:r>
              <a:rPr lang="en-US" altLang="zh-CN" b="1" dirty="0">
                <a:solidFill>
                  <a:srgbClr val="FF0000"/>
                </a:solidFill>
                <a:latin typeface="+mn-ea"/>
              </a:rPr>
              <a:t>Hypertext Marked Language</a:t>
            </a:r>
            <a:r>
              <a:rPr lang="zh-CN" altLang="en-US" b="1" dirty="0">
                <a:solidFill>
                  <a:srgbClr val="FF0000"/>
                </a:solidFill>
                <a:latin typeface="+mn-ea"/>
              </a:rPr>
              <a:t>，超文本标记语言），</a:t>
            </a:r>
            <a:r>
              <a:rPr lang="zh-CN" altLang="en-US" dirty="0">
                <a:latin typeface="+mn-ea"/>
              </a:rPr>
              <a:t>是一种标识性的语言。它包括一系列标签．通过这些标签可以将网络上的文档格式统一，使分散的</a:t>
            </a:r>
            <a:r>
              <a:rPr lang="en-US" altLang="zh-CN" dirty="0">
                <a:latin typeface="+mn-ea"/>
              </a:rPr>
              <a:t>Internet</a:t>
            </a:r>
            <a:r>
              <a:rPr lang="zh-CN" altLang="en-US" dirty="0">
                <a:latin typeface="+mn-ea"/>
              </a:rPr>
              <a:t>资源连接为一个逻辑整体。</a:t>
            </a:r>
            <a:r>
              <a:rPr lang="en-US" altLang="zh-CN" dirty="0">
                <a:latin typeface="+mn-ea"/>
              </a:rPr>
              <a:t>HTML</a:t>
            </a:r>
            <a:r>
              <a:rPr lang="zh-CN" altLang="en-US" dirty="0">
                <a:latin typeface="+mn-ea"/>
              </a:rPr>
              <a:t>文本是由</a:t>
            </a:r>
            <a:r>
              <a:rPr lang="en-US" altLang="zh-CN" dirty="0">
                <a:latin typeface="+mn-ea"/>
              </a:rPr>
              <a:t>HTML</a:t>
            </a:r>
            <a:r>
              <a:rPr lang="zh-CN" altLang="en-US" dirty="0">
                <a:latin typeface="+mn-ea"/>
              </a:rPr>
              <a:t>命令组成的描述性文本，</a:t>
            </a:r>
            <a:r>
              <a:rPr lang="en-US" altLang="zh-CN" dirty="0">
                <a:latin typeface="+mn-ea"/>
              </a:rPr>
              <a:t>HTML</a:t>
            </a:r>
            <a:r>
              <a:rPr lang="zh-CN" altLang="en-US" dirty="0">
                <a:latin typeface="+mn-ea"/>
              </a:rPr>
              <a:t>命令可以说明文字，图形、动画、声音、表格、链接等。</a:t>
            </a:r>
            <a:endParaRPr lang="en-US" altLang="zh-CN" dirty="0">
              <a:latin typeface="+mn-ea"/>
            </a:endParaRPr>
          </a:p>
          <a:p>
            <a:pPr algn="just">
              <a:lnSpc>
                <a:spcPct val="120000"/>
              </a:lnSpc>
            </a:pPr>
            <a:r>
              <a:rPr lang="en-US" altLang="zh-CN" dirty="0">
                <a:latin typeface="+mn-ea"/>
              </a:rPr>
              <a:t>HTML</a:t>
            </a:r>
            <a:r>
              <a:rPr lang="zh-CN" altLang="en-US" dirty="0">
                <a:latin typeface="+mn-ea"/>
              </a:rPr>
              <a:t>是目前通用的互联网网页传输语言，目前版本号已经到</a:t>
            </a:r>
            <a:r>
              <a:rPr lang="en-US" altLang="zh-CN" dirty="0">
                <a:latin typeface="+mn-ea"/>
              </a:rPr>
              <a:t>5</a:t>
            </a:r>
            <a:r>
              <a:rPr lang="zh-CN" altLang="en-US" dirty="0">
                <a:latin typeface="+mn-ea"/>
              </a:rPr>
              <a:t>，大家经常听到的</a:t>
            </a:r>
            <a:r>
              <a:rPr lang="en-US" altLang="zh-CN" dirty="0">
                <a:latin typeface="+mn-ea"/>
              </a:rPr>
              <a:t>H5</a:t>
            </a:r>
            <a:r>
              <a:rPr lang="zh-CN" altLang="en-US" dirty="0">
                <a:latin typeface="+mn-ea"/>
              </a:rPr>
              <a:t>，就是指的</a:t>
            </a:r>
            <a:r>
              <a:rPr lang="en-US" altLang="zh-CN" dirty="0">
                <a:latin typeface="+mn-ea"/>
              </a:rPr>
              <a:t>HTML5</a:t>
            </a:r>
            <a:r>
              <a:rPr lang="zh-CN" altLang="en-US" dirty="0">
                <a:latin typeface="+mn-ea"/>
              </a:rPr>
              <a:t>版本。</a:t>
            </a:r>
            <a:endParaRPr lang="en-US" altLang="zh-CN" dirty="0">
              <a:latin typeface="+mn-ea"/>
            </a:endParaRPr>
          </a:p>
          <a:p>
            <a:pPr algn="just">
              <a:lnSpc>
                <a:spcPct val="120000"/>
              </a:lnSpc>
            </a:pPr>
            <a:r>
              <a:rPr lang="en-US" altLang="zh-CN" b="1" dirty="0">
                <a:solidFill>
                  <a:srgbClr val="FF0000"/>
                </a:solidFill>
                <a:latin typeface="+mn-ea"/>
              </a:rPr>
              <a:t>CSS</a:t>
            </a:r>
            <a:r>
              <a:rPr lang="zh-CN" altLang="en-US" b="1" dirty="0">
                <a:solidFill>
                  <a:srgbClr val="FF0000"/>
                </a:solidFill>
                <a:latin typeface="+mn-ea"/>
              </a:rPr>
              <a:t>（</a:t>
            </a:r>
            <a:r>
              <a:rPr lang="en-US" altLang="zh-CN" b="1" dirty="0">
                <a:solidFill>
                  <a:srgbClr val="FF0000"/>
                </a:solidFill>
                <a:latin typeface="+mn-ea"/>
              </a:rPr>
              <a:t>Cascading Style Sheets</a:t>
            </a:r>
            <a:r>
              <a:rPr lang="zh-CN" altLang="en-US" b="1" dirty="0">
                <a:solidFill>
                  <a:srgbClr val="FF0000"/>
                </a:solidFill>
                <a:latin typeface="+mn-ea"/>
              </a:rPr>
              <a:t>，层叠样式表）</a:t>
            </a:r>
            <a:r>
              <a:rPr lang="zh-CN" altLang="en-US" dirty="0">
                <a:latin typeface="+mn-ea"/>
              </a:rPr>
              <a:t>是一种用来表现</a:t>
            </a:r>
            <a:r>
              <a:rPr lang="en-US" altLang="zh-CN" dirty="0">
                <a:latin typeface="+mn-ea"/>
                <a:hlinkClick r:id="rId3"/>
              </a:rPr>
              <a:t>HTML</a:t>
            </a:r>
            <a:r>
              <a:rPr lang="zh-CN" altLang="en-US" dirty="0">
                <a:latin typeface="+mn-ea"/>
              </a:rPr>
              <a:t>（</a:t>
            </a:r>
            <a:r>
              <a:rPr lang="zh-CN" altLang="en-US" dirty="0">
                <a:latin typeface="+mn-ea"/>
                <a:hlinkClick r:id="rId4"/>
              </a:rPr>
              <a:t>标准通用标记语言</a:t>
            </a:r>
            <a:r>
              <a:rPr lang="zh-CN" altLang="en-US" dirty="0">
                <a:latin typeface="+mn-ea"/>
              </a:rPr>
              <a:t>的一个应用）或</a:t>
            </a:r>
            <a:r>
              <a:rPr lang="en-US" altLang="zh-CN" dirty="0">
                <a:latin typeface="+mn-ea"/>
                <a:hlinkClick r:id="rId5"/>
              </a:rPr>
              <a:t>XML</a:t>
            </a:r>
            <a:r>
              <a:rPr lang="zh-CN" altLang="en-US" dirty="0">
                <a:latin typeface="+mn-ea"/>
              </a:rPr>
              <a:t>（标准通用标记语言的一个子集）等文件样式的计算机语言。</a:t>
            </a:r>
            <a:endParaRPr lang="en-US" altLang="zh-CN" dirty="0">
              <a:latin typeface="+mn-ea"/>
            </a:endParaRPr>
          </a:p>
          <a:p>
            <a:pPr algn="just">
              <a:lnSpc>
                <a:spcPct val="120000"/>
              </a:lnSpc>
            </a:pPr>
            <a:r>
              <a:rPr lang="en-US" altLang="zh-CN" b="1" dirty="0">
                <a:solidFill>
                  <a:srgbClr val="FF0000"/>
                </a:solidFill>
                <a:latin typeface="+mn-ea"/>
              </a:rPr>
              <a:t>JavaScript</a:t>
            </a:r>
            <a:r>
              <a:rPr lang="zh-CN" altLang="en-US" b="1" dirty="0">
                <a:solidFill>
                  <a:srgbClr val="FF0000"/>
                </a:solidFill>
                <a:latin typeface="+mn-ea"/>
              </a:rPr>
              <a:t>，</a:t>
            </a:r>
            <a:r>
              <a:rPr lang="zh-CN" altLang="en-US" dirty="0">
                <a:latin typeface="+mn-ea"/>
              </a:rPr>
              <a:t>最早是在</a:t>
            </a:r>
            <a:r>
              <a:rPr lang="en-US" altLang="zh-CN" dirty="0">
                <a:latin typeface="+mn-ea"/>
              </a:rPr>
              <a:t>HTML</a:t>
            </a:r>
            <a:r>
              <a:rPr lang="zh-CN" altLang="en-US" dirty="0">
                <a:latin typeface="+mn-ea"/>
              </a:rPr>
              <a:t>（标准通用标记语言下的一个应用）网页上使用，用来给</a:t>
            </a:r>
            <a:r>
              <a:rPr lang="en-US" altLang="zh-CN" dirty="0">
                <a:latin typeface="+mn-ea"/>
              </a:rPr>
              <a:t>HTML</a:t>
            </a:r>
            <a:r>
              <a:rPr lang="zh-CN" altLang="en-US" dirty="0">
                <a:latin typeface="+mn-ea"/>
              </a:rPr>
              <a:t>网页增加动态功能。</a:t>
            </a:r>
            <a:endParaRPr lang="en-US" altLang="zh-CN" dirty="0">
              <a:latin typeface="+mn-ea"/>
            </a:endParaRPr>
          </a:p>
          <a:p>
            <a:pPr algn="just">
              <a:lnSpc>
                <a:spcPct val="120000"/>
              </a:lnSpc>
            </a:pPr>
            <a:endParaRPr lang="zh-CN" altLang="en-US" sz="2000" dirty="0"/>
          </a:p>
          <a:p>
            <a:pPr algn="just">
              <a:lnSpc>
                <a:spcPct val="120000"/>
              </a:lnSpc>
            </a:pPr>
            <a:endParaRPr lang="zh-CN" altLang="en-US" sz="2000" dirty="0"/>
          </a:p>
        </p:txBody>
      </p:sp>
      <p:pic>
        <p:nvPicPr>
          <p:cNvPr id="22" name="图片 21">
            <a:extLst>
              <a:ext uri="{FF2B5EF4-FFF2-40B4-BE49-F238E27FC236}">
                <a16:creationId xmlns:a16="http://schemas.microsoft.com/office/drawing/2014/main" id="{85BD8E9A-508E-401D-9BEA-B3AE04703BD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238" t="26754" r="17344" b="22309"/>
          <a:stretch/>
        </p:blipFill>
        <p:spPr>
          <a:xfrm>
            <a:off x="4972146" y="4626021"/>
            <a:ext cx="3509702" cy="2073299"/>
          </a:xfrm>
          <a:prstGeom prst="rect">
            <a:avLst/>
          </a:prstGeom>
        </p:spPr>
      </p:pic>
      <p:sp>
        <p:nvSpPr>
          <p:cNvPr id="23" name="文本框 22">
            <a:extLst>
              <a:ext uri="{FF2B5EF4-FFF2-40B4-BE49-F238E27FC236}">
                <a16:creationId xmlns:a16="http://schemas.microsoft.com/office/drawing/2014/main" id="{F8EA2CC3-1086-4024-A877-7D373076AC11}"/>
              </a:ext>
            </a:extLst>
          </p:cNvPr>
          <p:cNvSpPr txBox="1"/>
          <p:nvPr/>
        </p:nvSpPr>
        <p:spPr>
          <a:xfrm>
            <a:off x="2848036" y="5346147"/>
            <a:ext cx="1467068" cy="400110"/>
          </a:xfrm>
          <a:prstGeom prst="rect">
            <a:avLst/>
          </a:prstGeom>
          <a:noFill/>
        </p:spPr>
        <p:txBody>
          <a:bodyPr wrap="none" rtlCol="0">
            <a:spAutoFit/>
          </a:bodyPr>
          <a:lstStyle/>
          <a:p>
            <a:r>
              <a:rPr lang="zh-CN" altLang="en-US" sz="2000" b="1" dirty="0"/>
              <a:t>网页三剑客</a:t>
            </a:r>
          </a:p>
        </p:txBody>
      </p:sp>
    </p:spTree>
    <p:extLst>
      <p:ext uri="{BB962C8B-B14F-4D97-AF65-F5344CB8AC3E}">
        <p14:creationId xmlns:p14="http://schemas.microsoft.com/office/powerpoint/2010/main" val="37740392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4814</Words>
  <Application>Microsoft Office PowerPoint</Application>
  <PresentationFormat>宽屏</PresentationFormat>
  <Paragraphs>534</Paragraphs>
  <Slides>54</Slides>
  <Notes>13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54</vt:i4>
      </vt:variant>
    </vt:vector>
  </HeadingPairs>
  <TitlesOfParts>
    <vt:vector size="72" baseType="lpstr">
      <vt:lpstr>FangSong</vt:lpstr>
      <vt:lpstr>inherit</vt:lpstr>
      <vt:lpstr>KaiTi</vt:lpstr>
      <vt:lpstr>方正兰亭超细黑简体</vt:lpstr>
      <vt:lpstr>华文细黑</vt:lpstr>
      <vt:lpstr>宋体</vt:lpstr>
      <vt:lpstr>微软雅黑</vt:lpstr>
      <vt:lpstr>Arial</vt:lpstr>
      <vt:lpstr>Calibri</vt:lpstr>
      <vt:lpstr>Century Gothic</vt:lpstr>
      <vt:lpstr>Consolas</vt:lpstr>
      <vt:lpstr>Impact</vt:lpstr>
      <vt:lpstr>Segoe UI</vt:lpstr>
      <vt:lpstr>Segoe UI Light</vt:lpstr>
      <vt:lpstr>Wingdings</vt:lpstr>
      <vt:lpstr>Wingdings 3</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林 世明</cp:lastModifiedBy>
  <cp:revision>167</cp:revision>
  <dcterms:created xsi:type="dcterms:W3CDTF">2019-03-25T14:15:00Z</dcterms:created>
  <dcterms:modified xsi:type="dcterms:W3CDTF">2019-11-05T08:26:48Z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2019-04-13T08:26:13.6068042Z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ecaa463f-7e44-4e6c-86ff-1572b90dd5d6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2052-11.1.0.8894</vt:lpwstr>
  </property>
</Properties>
</file>